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21/04/2021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21/04/2021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21/04/2021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3088" y="4604003"/>
            <a:ext cx="11656060" cy="2034539"/>
          </a:xfrm>
          <a:custGeom>
            <a:avLst/>
            <a:gdLst/>
            <a:ahLst/>
            <a:cxnLst/>
            <a:rect l="l" t="t" r="r" b="b"/>
            <a:pathLst>
              <a:path w="11656060" h="2034540">
                <a:moveTo>
                  <a:pt x="11655552" y="531114"/>
                </a:moveTo>
                <a:lnTo>
                  <a:pt x="11608600" y="525894"/>
                </a:lnTo>
                <a:lnTo>
                  <a:pt x="11557483" y="528535"/>
                </a:lnTo>
                <a:lnTo>
                  <a:pt x="11505324" y="538302"/>
                </a:lnTo>
                <a:lnTo>
                  <a:pt x="11455248" y="554456"/>
                </a:lnTo>
                <a:lnTo>
                  <a:pt x="11410379" y="576262"/>
                </a:lnTo>
                <a:lnTo>
                  <a:pt x="11373866" y="602996"/>
                </a:lnTo>
                <a:lnTo>
                  <a:pt x="11336947" y="645388"/>
                </a:lnTo>
                <a:lnTo>
                  <a:pt x="11313389" y="692619"/>
                </a:lnTo>
                <a:lnTo>
                  <a:pt x="11303622" y="744258"/>
                </a:lnTo>
                <a:lnTo>
                  <a:pt x="11308080" y="799846"/>
                </a:lnTo>
                <a:lnTo>
                  <a:pt x="11309198" y="808647"/>
                </a:lnTo>
                <a:lnTo>
                  <a:pt x="11308969" y="815873"/>
                </a:lnTo>
                <a:lnTo>
                  <a:pt x="11307394" y="821982"/>
                </a:lnTo>
                <a:lnTo>
                  <a:pt x="11304524" y="827405"/>
                </a:lnTo>
                <a:lnTo>
                  <a:pt x="11301603" y="830834"/>
                </a:lnTo>
                <a:lnTo>
                  <a:pt x="11300841" y="830580"/>
                </a:lnTo>
                <a:lnTo>
                  <a:pt x="11288192" y="833132"/>
                </a:lnTo>
                <a:lnTo>
                  <a:pt x="11263440" y="838885"/>
                </a:lnTo>
                <a:lnTo>
                  <a:pt x="11250803" y="841502"/>
                </a:lnTo>
                <a:lnTo>
                  <a:pt x="11242993" y="674446"/>
                </a:lnTo>
                <a:lnTo>
                  <a:pt x="11240110" y="619493"/>
                </a:lnTo>
                <a:lnTo>
                  <a:pt x="11236706" y="564896"/>
                </a:lnTo>
                <a:lnTo>
                  <a:pt x="11242472" y="529793"/>
                </a:lnTo>
                <a:lnTo>
                  <a:pt x="11261750" y="509358"/>
                </a:lnTo>
                <a:lnTo>
                  <a:pt x="11286884" y="500659"/>
                </a:lnTo>
                <a:lnTo>
                  <a:pt x="11310239" y="500761"/>
                </a:lnTo>
                <a:lnTo>
                  <a:pt x="11361979" y="498665"/>
                </a:lnTo>
                <a:lnTo>
                  <a:pt x="11400041" y="479285"/>
                </a:lnTo>
                <a:lnTo>
                  <a:pt x="11428413" y="447598"/>
                </a:lnTo>
                <a:lnTo>
                  <a:pt x="11451082" y="408559"/>
                </a:lnTo>
                <a:lnTo>
                  <a:pt x="11483188" y="341782"/>
                </a:lnTo>
                <a:lnTo>
                  <a:pt x="11502606" y="310108"/>
                </a:lnTo>
                <a:lnTo>
                  <a:pt x="11529314" y="281940"/>
                </a:lnTo>
                <a:lnTo>
                  <a:pt x="11477955" y="277533"/>
                </a:lnTo>
                <a:lnTo>
                  <a:pt x="11431994" y="281711"/>
                </a:lnTo>
                <a:lnTo>
                  <a:pt x="11391722" y="294259"/>
                </a:lnTo>
                <a:lnTo>
                  <a:pt x="11357394" y="314985"/>
                </a:lnTo>
                <a:lnTo>
                  <a:pt x="11329302" y="343700"/>
                </a:lnTo>
                <a:lnTo>
                  <a:pt x="11307724" y="380187"/>
                </a:lnTo>
                <a:lnTo>
                  <a:pt x="11292942" y="424268"/>
                </a:lnTo>
                <a:lnTo>
                  <a:pt x="11285220" y="475742"/>
                </a:lnTo>
                <a:lnTo>
                  <a:pt x="11280750" y="491807"/>
                </a:lnTo>
                <a:lnTo>
                  <a:pt x="11271720" y="501129"/>
                </a:lnTo>
                <a:lnTo>
                  <a:pt x="11261217" y="505193"/>
                </a:lnTo>
                <a:lnTo>
                  <a:pt x="11252327" y="505460"/>
                </a:lnTo>
                <a:lnTo>
                  <a:pt x="11238230" y="504317"/>
                </a:lnTo>
                <a:lnTo>
                  <a:pt x="11241405" y="473964"/>
                </a:lnTo>
                <a:lnTo>
                  <a:pt x="11244174" y="441642"/>
                </a:lnTo>
                <a:lnTo>
                  <a:pt x="11246498" y="408089"/>
                </a:lnTo>
                <a:lnTo>
                  <a:pt x="11247882" y="376783"/>
                </a:lnTo>
                <a:lnTo>
                  <a:pt x="11247882" y="351155"/>
                </a:lnTo>
                <a:lnTo>
                  <a:pt x="11252962" y="346837"/>
                </a:lnTo>
                <a:lnTo>
                  <a:pt x="11259058" y="341122"/>
                </a:lnTo>
                <a:lnTo>
                  <a:pt x="11263503" y="334264"/>
                </a:lnTo>
                <a:lnTo>
                  <a:pt x="11276597" y="305612"/>
                </a:lnTo>
                <a:lnTo>
                  <a:pt x="11280724" y="276644"/>
                </a:lnTo>
                <a:lnTo>
                  <a:pt x="11277156" y="247434"/>
                </a:lnTo>
                <a:lnTo>
                  <a:pt x="11253318" y="191490"/>
                </a:lnTo>
                <a:lnTo>
                  <a:pt x="11218012" y="143484"/>
                </a:lnTo>
                <a:lnTo>
                  <a:pt x="11198225" y="120904"/>
                </a:lnTo>
                <a:lnTo>
                  <a:pt x="11185360" y="105600"/>
                </a:lnTo>
                <a:lnTo>
                  <a:pt x="11164253" y="71780"/>
                </a:lnTo>
                <a:lnTo>
                  <a:pt x="11151641" y="27813"/>
                </a:lnTo>
                <a:lnTo>
                  <a:pt x="11151426" y="14427"/>
                </a:lnTo>
                <a:lnTo>
                  <a:pt x="11153140" y="0"/>
                </a:lnTo>
                <a:lnTo>
                  <a:pt x="11142599" y="16852"/>
                </a:lnTo>
                <a:lnTo>
                  <a:pt x="11121390" y="68072"/>
                </a:lnTo>
                <a:lnTo>
                  <a:pt x="11108411" y="106070"/>
                </a:lnTo>
                <a:lnTo>
                  <a:pt x="11099635" y="144818"/>
                </a:lnTo>
                <a:lnTo>
                  <a:pt x="11095952" y="184378"/>
                </a:lnTo>
                <a:lnTo>
                  <a:pt x="11098276" y="224790"/>
                </a:lnTo>
                <a:lnTo>
                  <a:pt x="11121771" y="287870"/>
                </a:lnTo>
                <a:lnTo>
                  <a:pt x="11169269" y="335788"/>
                </a:lnTo>
                <a:lnTo>
                  <a:pt x="11212462" y="358152"/>
                </a:lnTo>
                <a:lnTo>
                  <a:pt x="11237595" y="361061"/>
                </a:lnTo>
                <a:lnTo>
                  <a:pt x="11234928" y="366268"/>
                </a:lnTo>
                <a:lnTo>
                  <a:pt x="11229289" y="417791"/>
                </a:lnTo>
                <a:lnTo>
                  <a:pt x="11219307" y="482219"/>
                </a:lnTo>
                <a:lnTo>
                  <a:pt x="11216005" y="499999"/>
                </a:lnTo>
                <a:lnTo>
                  <a:pt x="11209909" y="497078"/>
                </a:lnTo>
                <a:lnTo>
                  <a:pt x="11206480" y="493903"/>
                </a:lnTo>
                <a:lnTo>
                  <a:pt x="11204194" y="489077"/>
                </a:lnTo>
                <a:lnTo>
                  <a:pt x="11203813" y="481965"/>
                </a:lnTo>
                <a:lnTo>
                  <a:pt x="11194415" y="431292"/>
                </a:lnTo>
                <a:lnTo>
                  <a:pt x="11172000" y="391756"/>
                </a:lnTo>
                <a:lnTo>
                  <a:pt x="11139729" y="360692"/>
                </a:lnTo>
                <a:lnTo>
                  <a:pt x="11100765" y="335394"/>
                </a:lnTo>
                <a:lnTo>
                  <a:pt x="11058271" y="313182"/>
                </a:lnTo>
                <a:lnTo>
                  <a:pt x="11015155" y="293547"/>
                </a:lnTo>
                <a:lnTo>
                  <a:pt x="10972952" y="273011"/>
                </a:lnTo>
                <a:lnTo>
                  <a:pt x="10935462" y="246024"/>
                </a:lnTo>
                <a:lnTo>
                  <a:pt x="10906506" y="207010"/>
                </a:lnTo>
                <a:lnTo>
                  <a:pt x="10900004" y="254279"/>
                </a:lnTo>
                <a:lnTo>
                  <a:pt x="10901070" y="301586"/>
                </a:lnTo>
                <a:lnTo>
                  <a:pt x="10909110" y="347814"/>
                </a:lnTo>
                <a:lnTo>
                  <a:pt x="10923575" y="391845"/>
                </a:lnTo>
                <a:lnTo>
                  <a:pt x="10943895" y="432574"/>
                </a:lnTo>
                <a:lnTo>
                  <a:pt x="10969498" y="468858"/>
                </a:lnTo>
                <a:lnTo>
                  <a:pt x="10999826" y="499579"/>
                </a:lnTo>
                <a:lnTo>
                  <a:pt x="11034293" y="523633"/>
                </a:lnTo>
                <a:lnTo>
                  <a:pt x="11072368" y="539877"/>
                </a:lnTo>
                <a:lnTo>
                  <a:pt x="11124527" y="547992"/>
                </a:lnTo>
                <a:lnTo>
                  <a:pt x="11141202" y="546100"/>
                </a:lnTo>
                <a:lnTo>
                  <a:pt x="11175911" y="544474"/>
                </a:lnTo>
                <a:lnTo>
                  <a:pt x="11195812" y="556298"/>
                </a:lnTo>
                <a:lnTo>
                  <a:pt x="11204842" y="578650"/>
                </a:lnTo>
                <a:lnTo>
                  <a:pt x="11206988" y="608584"/>
                </a:lnTo>
                <a:lnTo>
                  <a:pt x="11206988" y="882142"/>
                </a:lnTo>
                <a:lnTo>
                  <a:pt x="11188192" y="870775"/>
                </a:lnTo>
                <a:lnTo>
                  <a:pt x="11176432" y="858088"/>
                </a:lnTo>
                <a:lnTo>
                  <a:pt x="11171733" y="844537"/>
                </a:lnTo>
                <a:lnTo>
                  <a:pt x="11174095" y="830580"/>
                </a:lnTo>
                <a:lnTo>
                  <a:pt x="11186452" y="776719"/>
                </a:lnTo>
                <a:lnTo>
                  <a:pt x="11177816" y="729005"/>
                </a:lnTo>
                <a:lnTo>
                  <a:pt x="11153635" y="685977"/>
                </a:lnTo>
                <a:lnTo>
                  <a:pt x="11119358" y="646176"/>
                </a:lnTo>
                <a:lnTo>
                  <a:pt x="11089259" y="619099"/>
                </a:lnTo>
                <a:lnTo>
                  <a:pt x="11055947" y="596150"/>
                </a:lnTo>
                <a:lnTo>
                  <a:pt x="11020298" y="576707"/>
                </a:lnTo>
                <a:lnTo>
                  <a:pt x="10983214" y="560197"/>
                </a:lnTo>
                <a:lnTo>
                  <a:pt x="10941075" y="542912"/>
                </a:lnTo>
                <a:lnTo>
                  <a:pt x="10899877" y="524065"/>
                </a:lnTo>
                <a:lnTo>
                  <a:pt x="10860507" y="501573"/>
                </a:lnTo>
                <a:lnTo>
                  <a:pt x="10823880" y="473367"/>
                </a:lnTo>
                <a:lnTo>
                  <a:pt x="10790911" y="437337"/>
                </a:lnTo>
                <a:lnTo>
                  <a:pt x="10762488" y="391414"/>
                </a:lnTo>
                <a:lnTo>
                  <a:pt x="10765892" y="443953"/>
                </a:lnTo>
                <a:lnTo>
                  <a:pt x="10769892" y="494525"/>
                </a:lnTo>
                <a:lnTo>
                  <a:pt x="10775277" y="543267"/>
                </a:lnTo>
                <a:lnTo>
                  <a:pt x="10782846" y="590321"/>
                </a:lnTo>
                <a:lnTo>
                  <a:pt x="10793400" y="635838"/>
                </a:lnTo>
                <a:lnTo>
                  <a:pt x="10807725" y="679932"/>
                </a:lnTo>
                <a:lnTo>
                  <a:pt x="10826623" y="722757"/>
                </a:lnTo>
                <a:lnTo>
                  <a:pt x="10851934" y="764159"/>
                </a:lnTo>
                <a:lnTo>
                  <a:pt x="10881805" y="800163"/>
                </a:lnTo>
                <a:lnTo>
                  <a:pt x="10915764" y="830389"/>
                </a:lnTo>
                <a:lnTo>
                  <a:pt x="10953394" y="854417"/>
                </a:lnTo>
                <a:lnTo>
                  <a:pt x="10994250" y="871855"/>
                </a:lnTo>
                <a:lnTo>
                  <a:pt x="11037888" y="882307"/>
                </a:lnTo>
                <a:lnTo>
                  <a:pt x="11083887" y="885355"/>
                </a:lnTo>
                <a:lnTo>
                  <a:pt x="11131804" y="880618"/>
                </a:lnTo>
                <a:lnTo>
                  <a:pt x="11151692" y="879259"/>
                </a:lnTo>
                <a:lnTo>
                  <a:pt x="11178794" y="908685"/>
                </a:lnTo>
                <a:lnTo>
                  <a:pt x="11189792" y="953452"/>
                </a:lnTo>
                <a:lnTo>
                  <a:pt x="11191367" y="999350"/>
                </a:lnTo>
                <a:lnTo>
                  <a:pt x="11181715" y="1331976"/>
                </a:lnTo>
                <a:lnTo>
                  <a:pt x="11190859" y="1331976"/>
                </a:lnTo>
                <a:lnTo>
                  <a:pt x="11190859" y="1567027"/>
                </a:lnTo>
                <a:lnTo>
                  <a:pt x="11186071" y="1614449"/>
                </a:lnTo>
                <a:lnTo>
                  <a:pt x="11172368" y="1658620"/>
                </a:lnTo>
                <a:lnTo>
                  <a:pt x="11150676" y="1698586"/>
                </a:lnTo>
                <a:lnTo>
                  <a:pt x="11121962" y="1733410"/>
                </a:lnTo>
                <a:lnTo>
                  <a:pt x="11087138" y="1762137"/>
                </a:lnTo>
                <a:lnTo>
                  <a:pt x="11047159" y="1783842"/>
                </a:lnTo>
                <a:lnTo>
                  <a:pt x="11002975" y="1797545"/>
                </a:lnTo>
                <a:lnTo>
                  <a:pt x="10955528" y="1802320"/>
                </a:lnTo>
                <a:lnTo>
                  <a:pt x="493763" y="1802320"/>
                </a:lnTo>
                <a:lnTo>
                  <a:pt x="493763" y="1759292"/>
                </a:lnTo>
                <a:lnTo>
                  <a:pt x="485228" y="1723745"/>
                </a:lnTo>
                <a:lnTo>
                  <a:pt x="461746" y="1694154"/>
                </a:lnTo>
                <a:lnTo>
                  <a:pt x="438264" y="1680273"/>
                </a:lnTo>
                <a:lnTo>
                  <a:pt x="426580" y="1673364"/>
                </a:lnTo>
                <a:lnTo>
                  <a:pt x="382955" y="1664208"/>
                </a:lnTo>
                <a:lnTo>
                  <a:pt x="288912" y="1659267"/>
                </a:lnTo>
                <a:lnTo>
                  <a:pt x="288912" y="1686915"/>
                </a:lnTo>
                <a:lnTo>
                  <a:pt x="288912" y="1973211"/>
                </a:lnTo>
                <a:lnTo>
                  <a:pt x="284784" y="1977326"/>
                </a:lnTo>
                <a:lnTo>
                  <a:pt x="274599" y="1977326"/>
                </a:lnTo>
                <a:lnTo>
                  <a:pt x="270471" y="1973211"/>
                </a:lnTo>
                <a:lnTo>
                  <a:pt x="270471" y="1686915"/>
                </a:lnTo>
                <a:lnTo>
                  <a:pt x="271500" y="1684629"/>
                </a:lnTo>
                <a:lnTo>
                  <a:pt x="273177" y="1682965"/>
                </a:lnTo>
                <a:lnTo>
                  <a:pt x="279692" y="1680273"/>
                </a:lnTo>
                <a:lnTo>
                  <a:pt x="286207" y="1682965"/>
                </a:lnTo>
                <a:lnTo>
                  <a:pt x="287883" y="1684629"/>
                </a:lnTo>
                <a:lnTo>
                  <a:pt x="288912" y="1686915"/>
                </a:lnTo>
                <a:lnTo>
                  <a:pt x="288912" y="1659267"/>
                </a:lnTo>
                <a:lnTo>
                  <a:pt x="249885" y="1657223"/>
                </a:lnTo>
                <a:lnTo>
                  <a:pt x="249885" y="1686915"/>
                </a:lnTo>
                <a:lnTo>
                  <a:pt x="249885" y="1973211"/>
                </a:lnTo>
                <a:lnTo>
                  <a:pt x="245757" y="1977326"/>
                </a:lnTo>
                <a:lnTo>
                  <a:pt x="235572" y="1977326"/>
                </a:lnTo>
                <a:lnTo>
                  <a:pt x="231444" y="1973211"/>
                </a:lnTo>
                <a:lnTo>
                  <a:pt x="231444" y="1686915"/>
                </a:lnTo>
                <a:lnTo>
                  <a:pt x="232473" y="1684629"/>
                </a:lnTo>
                <a:lnTo>
                  <a:pt x="234149" y="1682965"/>
                </a:lnTo>
                <a:lnTo>
                  <a:pt x="240665" y="1680273"/>
                </a:lnTo>
                <a:lnTo>
                  <a:pt x="247192" y="1682965"/>
                </a:lnTo>
                <a:lnTo>
                  <a:pt x="248856" y="1684629"/>
                </a:lnTo>
                <a:lnTo>
                  <a:pt x="249885" y="1686915"/>
                </a:lnTo>
                <a:lnTo>
                  <a:pt x="249885" y="1657223"/>
                </a:lnTo>
                <a:lnTo>
                  <a:pt x="210870" y="1655178"/>
                </a:lnTo>
                <a:lnTo>
                  <a:pt x="210870" y="1686915"/>
                </a:lnTo>
                <a:lnTo>
                  <a:pt x="210870" y="1973211"/>
                </a:lnTo>
                <a:lnTo>
                  <a:pt x="206743" y="1977326"/>
                </a:lnTo>
                <a:lnTo>
                  <a:pt x="196557" y="1977326"/>
                </a:lnTo>
                <a:lnTo>
                  <a:pt x="192417" y="1973211"/>
                </a:lnTo>
                <a:lnTo>
                  <a:pt x="192430" y="1686915"/>
                </a:lnTo>
                <a:lnTo>
                  <a:pt x="193459" y="1684629"/>
                </a:lnTo>
                <a:lnTo>
                  <a:pt x="195122" y="1682965"/>
                </a:lnTo>
                <a:lnTo>
                  <a:pt x="201650" y="1680273"/>
                </a:lnTo>
                <a:lnTo>
                  <a:pt x="208165" y="1682965"/>
                </a:lnTo>
                <a:lnTo>
                  <a:pt x="209829" y="1684629"/>
                </a:lnTo>
                <a:lnTo>
                  <a:pt x="210870" y="1686915"/>
                </a:lnTo>
                <a:lnTo>
                  <a:pt x="210870" y="1655178"/>
                </a:lnTo>
                <a:lnTo>
                  <a:pt x="156210" y="1652295"/>
                </a:lnTo>
                <a:lnTo>
                  <a:pt x="156210" y="1629321"/>
                </a:lnTo>
                <a:lnTo>
                  <a:pt x="149923" y="1623060"/>
                </a:lnTo>
                <a:lnTo>
                  <a:pt x="134429" y="1623060"/>
                </a:lnTo>
                <a:lnTo>
                  <a:pt x="128143" y="1629321"/>
                </a:lnTo>
                <a:lnTo>
                  <a:pt x="128143" y="1701977"/>
                </a:lnTo>
                <a:lnTo>
                  <a:pt x="27063" y="1701977"/>
                </a:lnTo>
                <a:lnTo>
                  <a:pt x="16522" y="1704098"/>
                </a:lnTo>
                <a:lnTo>
                  <a:pt x="7924" y="1709877"/>
                </a:lnTo>
                <a:lnTo>
                  <a:pt x="2120" y="1718449"/>
                </a:lnTo>
                <a:lnTo>
                  <a:pt x="0" y="1728939"/>
                </a:lnTo>
                <a:lnTo>
                  <a:pt x="2120" y="1739442"/>
                </a:lnTo>
                <a:lnTo>
                  <a:pt x="7924" y="1748015"/>
                </a:lnTo>
                <a:lnTo>
                  <a:pt x="16522" y="1753806"/>
                </a:lnTo>
                <a:lnTo>
                  <a:pt x="27063" y="1755914"/>
                </a:lnTo>
                <a:lnTo>
                  <a:pt x="128143" y="1755914"/>
                </a:lnTo>
                <a:lnTo>
                  <a:pt x="128143" y="1901685"/>
                </a:lnTo>
                <a:lnTo>
                  <a:pt x="27063" y="1901685"/>
                </a:lnTo>
                <a:lnTo>
                  <a:pt x="16522" y="1903806"/>
                </a:lnTo>
                <a:lnTo>
                  <a:pt x="7924" y="1909597"/>
                </a:lnTo>
                <a:lnTo>
                  <a:pt x="2120" y="1918169"/>
                </a:lnTo>
                <a:lnTo>
                  <a:pt x="0" y="1928660"/>
                </a:lnTo>
                <a:lnTo>
                  <a:pt x="2120" y="1939163"/>
                </a:lnTo>
                <a:lnTo>
                  <a:pt x="7924" y="1947722"/>
                </a:lnTo>
                <a:lnTo>
                  <a:pt x="16522" y="1953514"/>
                </a:lnTo>
                <a:lnTo>
                  <a:pt x="27063" y="1955622"/>
                </a:lnTo>
                <a:lnTo>
                  <a:pt x="128143" y="1955622"/>
                </a:lnTo>
                <a:lnTo>
                  <a:pt x="128143" y="2028278"/>
                </a:lnTo>
                <a:lnTo>
                  <a:pt x="134429" y="2034540"/>
                </a:lnTo>
                <a:lnTo>
                  <a:pt x="149923" y="2034540"/>
                </a:lnTo>
                <a:lnTo>
                  <a:pt x="156210" y="2028278"/>
                </a:lnTo>
                <a:lnTo>
                  <a:pt x="156210" y="2007311"/>
                </a:lnTo>
                <a:lnTo>
                  <a:pt x="382955" y="1995385"/>
                </a:lnTo>
                <a:lnTo>
                  <a:pt x="426580" y="1986241"/>
                </a:lnTo>
                <a:lnTo>
                  <a:pt x="441655" y="1977326"/>
                </a:lnTo>
                <a:lnTo>
                  <a:pt x="461746" y="1965464"/>
                </a:lnTo>
                <a:lnTo>
                  <a:pt x="485228" y="1935873"/>
                </a:lnTo>
                <a:lnTo>
                  <a:pt x="493763" y="1900313"/>
                </a:lnTo>
                <a:lnTo>
                  <a:pt x="493763" y="1884489"/>
                </a:lnTo>
                <a:lnTo>
                  <a:pt x="10955528" y="1884476"/>
                </a:lnTo>
                <a:lnTo>
                  <a:pt x="11002442" y="1881035"/>
                </a:lnTo>
                <a:lnTo>
                  <a:pt x="11047235" y="1871040"/>
                </a:lnTo>
                <a:lnTo>
                  <a:pt x="11089386" y="1854974"/>
                </a:lnTo>
                <a:lnTo>
                  <a:pt x="11128426" y="1833333"/>
                </a:lnTo>
                <a:lnTo>
                  <a:pt x="11163846" y="1806613"/>
                </a:lnTo>
                <a:lnTo>
                  <a:pt x="11195152" y="1775294"/>
                </a:lnTo>
                <a:lnTo>
                  <a:pt x="11221885" y="1739874"/>
                </a:lnTo>
                <a:lnTo>
                  <a:pt x="11243513" y="1700847"/>
                </a:lnTo>
                <a:lnTo>
                  <a:pt x="11259579" y="1658708"/>
                </a:lnTo>
                <a:lnTo>
                  <a:pt x="11269586" y="1613928"/>
                </a:lnTo>
                <a:lnTo>
                  <a:pt x="11273015" y="1567027"/>
                </a:lnTo>
                <a:lnTo>
                  <a:pt x="11273028" y="1331976"/>
                </a:lnTo>
                <a:lnTo>
                  <a:pt x="11262360" y="1331976"/>
                </a:lnTo>
                <a:lnTo>
                  <a:pt x="11249279" y="949325"/>
                </a:lnTo>
                <a:lnTo>
                  <a:pt x="11249050" y="912901"/>
                </a:lnTo>
                <a:lnTo>
                  <a:pt x="11255896" y="881748"/>
                </a:lnTo>
                <a:lnTo>
                  <a:pt x="11273904" y="857046"/>
                </a:lnTo>
                <a:lnTo>
                  <a:pt x="11307191" y="839978"/>
                </a:lnTo>
                <a:lnTo>
                  <a:pt x="11306937" y="838581"/>
                </a:lnTo>
                <a:lnTo>
                  <a:pt x="11314176" y="837692"/>
                </a:lnTo>
                <a:lnTo>
                  <a:pt x="11328819" y="829919"/>
                </a:lnTo>
                <a:lnTo>
                  <a:pt x="11336693" y="827798"/>
                </a:lnTo>
                <a:lnTo>
                  <a:pt x="11392941" y="838301"/>
                </a:lnTo>
                <a:lnTo>
                  <a:pt x="11432896" y="828014"/>
                </a:lnTo>
                <a:lnTo>
                  <a:pt x="11467592" y="803668"/>
                </a:lnTo>
                <a:lnTo>
                  <a:pt x="11499088" y="770255"/>
                </a:lnTo>
                <a:lnTo>
                  <a:pt x="11538737" y="706932"/>
                </a:lnTo>
                <a:lnTo>
                  <a:pt x="11567922" y="638937"/>
                </a:lnTo>
                <a:lnTo>
                  <a:pt x="11583378" y="606894"/>
                </a:lnTo>
                <a:lnTo>
                  <a:pt x="11602352" y="577367"/>
                </a:lnTo>
                <a:lnTo>
                  <a:pt x="11626012" y="551662"/>
                </a:lnTo>
                <a:lnTo>
                  <a:pt x="11655552" y="531114"/>
                </a:lnTo>
                <a:close/>
              </a:path>
            </a:pathLst>
          </a:custGeom>
          <a:solidFill>
            <a:srgbClr val="B4DD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106167"/>
            <a:ext cx="12192000" cy="1183005"/>
          </a:xfrm>
          <a:custGeom>
            <a:avLst/>
            <a:gdLst/>
            <a:ahLst/>
            <a:cxnLst/>
            <a:rect l="l" t="t" r="r" b="b"/>
            <a:pathLst>
              <a:path w="12192000" h="1183004">
                <a:moveTo>
                  <a:pt x="12192000" y="0"/>
                </a:moveTo>
                <a:lnTo>
                  <a:pt x="0" y="0"/>
                </a:lnTo>
                <a:lnTo>
                  <a:pt x="0" y="1182624"/>
                </a:lnTo>
                <a:lnTo>
                  <a:pt x="12192000" y="1182624"/>
                </a:lnTo>
                <a:lnTo>
                  <a:pt x="12192000" y="0"/>
                </a:lnTo>
                <a:close/>
              </a:path>
            </a:pathLst>
          </a:custGeom>
          <a:solidFill>
            <a:srgbClr val="5F9D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21/04/2021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21/04/2021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37209" y="139445"/>
            <a:ext cx="137160" cy="646430"/>
          </a:xfrm>
          <a:custGeom>
            <a:avLst/>
            <a:gdLst/>
            <a:ahLst/>
            <a:cxnLst/>
            <a:rect l="l" t="t" r="r" b="b"/>
            <a:pathLst>
              <a:path w="137159" h="646430">
                <a:moveTo>
                  <a:pt x="137159" y="0"/>
                </a:moveTo>
                <a:lnTo>
                  <a:pt x="0" y="0"/>
                </a:lnTo>
                <a:lnTo>
                  <a:pt x="0" y="646176"/>
                </a:lnTo>
                <a:lnTo>
                  <a:pt x="137159" y="646176"/>
                </a:lnTo>
                <a:lnTo>
                  <a:pt x="13715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5883" y="896111"/>
            <a:ext cx="11088370" cy="0"/>
          </a:xfrm>
          <a:custGeom>
            <a:avLst/>
            <a:gdLst/>
            <a:ahLst/>
            <a:cxnLst/>
            <a:rect l="l" t="t" r="r" b="b"/>
            <a:pathLst>
              <a:path w="11088370">
                <a:moveTo>
                  <a:pt x="0" y="0"/>
                </a:moveTo>
                <a:lnTo>
                  <a:pt x="11088243" y="0"/>
                </a:lnTo>
              </a:path>
            </a:pathLst>
          </a:custGeom>
          <a:ln w="9144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756520" y="5636602"/>
            <a:ext cx="2435479" cy="12213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359652"/>
            <a:ext cx="9325610" cy="56515"/>
          </a:xfrm>
          <a:custGeom>
            <a:avLst/>
            <a:gdLst/>
            <a:ahLst/>
            <a:cxnLst/>
            <a:rect l="l" t="t" r="r" b="b"/>
            <a:pathLst>
              <a:path w="9325610" h="56514">
                <a:moveTo>
                  <a:pt x="9325356" y="0"/>
                </a:moveTo>
                <a:lnTo>
                  <a:pt x="0" y="0"/>
                </a:lnTo>
                <a:lnTo>
                  <a:pt x="0" y="56388"/>
                </a:lnTo>
                <a:lnTo>
                  <a:pt x="9325356" y="56388"/>
                </a:lnTo>
                <a:lnTo>
                  <a:pt x="932535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6512052"/>
            <a:ext cx="9325610" cy="56515"/>
          </a:xfrm>
          <a:custGeom>
            <a:avLst/>
            <a:gdLst/>
            <a:ahLst/>
            <a:cxnLst/>
            <a:rect l="l" t="t" r="r" b="b"/>
            <a:pathLst>
              <a:path w="9325610" h="56515">
                <a:moveTo>
                  <a:pt x="9325356" y="0"/>
                </a:moveTo>
                <a:lnTo>
                  <a:pt x="0" y="0"/>
                </a:lnTo>
                <a:lnTo>
                  <a:pt x="0" y="56388"/>
                </a:lnTo>
                <a:lnTo>
                  <a:pt x="9325356" y="56388"/>
                </a:lnTo>
                <a:lnTo>
                  <a:pt x="932535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6681216"/>
            <a:ext cx="9325610" cy="58419"/>
          </a:xfrm>
          <a:custGeom>
            <a:avLst/>
            <a:gdLst/>
            <a:ahLst/>
            <a:cxnLst/>
            <a:rect l="l" t="t" r="r" b="b"/>
            <a:pathLst>
              <a:path w="9325610" h="58420">
                <a:moveTo>
                  <a:pt x="9325356" y="0"/>
                </a:moveTo>
                <a:lnTo>
                  <a:pt x="0" y="0"/>
                </a:lnTo>
                <a:lnTo>
                  <a:pt x="0" y="57911"/>
                </a:lnTo>
                <a:lnTo>
                  <a:pt x="9325356" y="57911"/>
                </a:lnTo>
                <a:lnTo>
                  <a:pt x="932535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985" y="181737"/>
            <a:ext cx="938085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5043" y="1289177"/>
            <a:ext cx="11198860" cy="436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21/04/2021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oet.gov.vn/van-ban/vbdt/Pages/chi-tiet-van-ban.aspx?ItemID=153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nhinhvt@viettel.com.vn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756520" y="5636602"/>
            <a:ext cx="2435479" cy="12213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359652"/>
            <a:ext cx="9325610" cy="56515"/>
          </a:xfrm>
          <a:custGeom>
            <a:avLst/>
            <a:gdLst/>
            <a:ahLst/>
            <a:cxnLst/>
            <a:rect l="l" t="t" r="r" b="b"/>
            <a:pathLst>
              <a:path w="9325610" h="56514">
                <a:moveTo>
                  <a:pt x="9325356" y="0"/>
                </a:moveTo>
                <a:lnTo>
                  <a:pt x="0" y="0"/>
                </a:lnTo>
                <a:lnTo>
                  <a:pt x="0" y="56388"/>
                </a:lnTo>
                <a:lnTo>
                  <a:pt x="9325356" y="56388"/>
                </a:lnTo>
                <a:lnTo>
                  <a:pt x="9325356" y="0"/>
                </a:lnTo>
                <a:close/>
              </a:path>
            </a:pathLst>
          </a:custGeom>
          <a:solidFill>
            <a:srgbClr val="82C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512052"/>
            <a:ext cx="9325610" cy="56515"/>
          </a:xfrm>
          <a:custGeom>
            <a:avLst/>
            <a:gdLst/>
            <a:ahLst/>
            <a:cxnLst/>
            <a:rect l="l" t="t" r="r" b="b"/>
            <a:pathLst>
              <a:path w="9325610" h="56515">
                <a:moveTo>
                  <a:pt x="9325356" y="0"/>
                </a:moveTo>
                <a:lnTo>
                  <a:pt x="0" y="0"/>
                </a:lnTo>
                <a:lnTo>
                  <a:pt x="0" y="56388"/>
                </a:lnTo>
                <a:lnTo>
                  <a:pt x="9325356" y="56388"/>
                </a:lnTo>
                <a:lnTo>
                  <a:pt x="9325356" y="0"/>
                </a:lnTo>
                <a:close/>
              </a:path>
            </a:pathLst>
          </a:custGeom>
          <a:solidFill>
            <a:srgbClr val="82C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664452"/>
            <a:ext cx="9325610" cy="56515"/>
          </a:xfrm>
          <a:custGeom>
            <a:avLst/>
            <a:gdLst/>
            <a:ahLst/>
            <a:cxnLst/>
            <a:rect l="l" t="t" r="r" b="b"/>
            <a:pathLst>
              <a:path w="9325610" h="56515">
                <a:moveTo>
                  <a:pt x="9325356" y="0"/>
                </a:moveTo>
                <a:lnTo>
                  <a:pt x="0" y="0"/>
                </a:lnTo>
                <a:lnTo>
                  <a:pt x="0" y="56388"/>
                </a:lnTo>
                <a:lnTo>
                  <a:pt x="9325356" y="56388"/>
                </a:lnTo>
                <a:lnTo>
                  <a:pt x="9325356" y="0"/>
                </a:lnTo>
                <a:close/>
              </a:path>
            </a:pathLst>
          </a:custGeom>
          <a:solidFill>
            <a:srgbClr val="82C5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59611" y="2286000"/>
            <a:ext cx="1024179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 CÁO CÔNG TÁC TUYỂN SINH ĐẠI HỌC, CAO ĐẲNG GDMN 2020 </a:t>
            </a:r>
            <a:r>
              <a:rPr sz="3200" b="1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 </a:t>
            </a:r>
            <a:r>
              <a:rPr sz="32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 </a:t>
            </a:r>
            <a:r>
              <a:rPr sz="32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 CÔNG </a:t>
            </a:r>
            <a:r>
              <a:rPr sz="3200" b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 TUYỂN </a:t>
            </a:r>
            <a:r>
              <a:rPr sz="3200" b="1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b="1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ĐẠI HỌC, CAO ĐẲNG GD MẦM NON </a:t>
            </a:r>
            <a:r>
              <a:rPr sz="3200" b="1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sz="3200" b="1" spc="-7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3400" y="5943701"/>
            <a:ext cx="4572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i="1" spc="-5" dirty="0" err="1" smtClean="0">
                <a:solidFill>
                  <a:srgbClr val="FF0000"/>
                </a:solidFill>
                <a:latin typeface="Carlito"/>
                <a:cs typeface="Carlito"/>
              </a:rPr>
              <a:t>Đắk</a:t>
            </a:r>
            <a:r>
              <a:rPr lang="en-US" sz="1600" i="1" spc="-5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lang="en-US" sz="1600" i="1" spc="-5" dirty="0" err="1" smtClean="0">
                <a:solidFill>
                  <a:srgbClr val="FF0000"/>
                </a:solidFill>
                <a:latin typeface="Carlito"/>
                <a:cs typeface="Carlito"/>
              </a:rPr>
              <a:t>Lắk</a:t>
            </a:r>
            <a:r>
              <a:rPr lang="en-US" sz="1600" i="1" spc="-5" dirty="0" smtClean="0">
                <a:solidFill>
                  <a:srgbClr val="FF0000"/>
                </a:solidFill>
                <a:latin typeface="Carlito"/>
                <a:cs typeface="Carlito"/>
              </a:rPr>
              <a:t>, </a:t>
            </a:r>
            <a:r>
              <a:rPr lang="en-US" sz="1600" i="1" spc="-5" dirty="0" err="1">
                <a:solidFill>
                  <a:srgbClr val="FF0000"/>
                </a:solidFill>
                <a:latin typeface="Carlito"/>
                <a:cs typeface="Carlito"/>
              </a:rPr>
              <a:t>n</a:t>
            </a:r>
            <a:r>
              <a:rPr sz="1600" i="1" spc="-5" dirty="0" err="1" smtClean="0">
                <a:solidFill>
                  <a:srgbClr val="FF0000"/>
                </a:solidFill>
                <a:latin typeface="Carlito"/>
                <a:cs typeface="Carlito"/>
              </a:rPr>
              <a:t>gày</a:t>
            </a:r>
            <a:r>
              <a:rPr sz="1600" i="1" spc="-5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lang="en-US" sz="1600" i="1" spc="-5" dirty="0" smtClean="0">
                <a:solidFill>
                  <a:srgbClr val="FF0000"/>
                </a:solidFill>
                <a:latin typeface="Carlito"/>
                <a:cs typeface="Carlito"/>
              </a:rPr>
              <a:t>22</a:t>
            </a:r>
            <a:r>
              <a:rPr sz="1600" i="1" spc="-5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600" i="1" spc="-10" dirty="0">
                <a:solidFill>
                  <a:srgbClr val="FF0000"/>
                </a:solidFill>
                <a:latin typeface="Carlito"/>
                <a:cs typeface="Carlito"/>
              </a:rPr>
              <a:t>tháng </a:t>
            </a:r>
            <a:r>
              <a:rPr sz="1600" i="1" spc="-5" dirty="0">
                <a:solidFill>
                  <a:srgbClr val="FF0000"/>
                </a:solidFill>
                <a:latin typeface="Carlito"/>
                <a:cs typeface="Carlito"/>
              </a:rPr>
              <a:t>4 </a:t>
            </a:r>
            <a:r>
              <a:rPr sz="1600" i="1" spc="-10" dirty="0">
                <a:solidFill>
                  <a:srgbClr val="FF0000"/>
                </a:solidFill>
                <a:latin typeface="Carlito"/>
                <a:cs typeface="Carlito"/>
              </a:rPr>
              <a:t>năm</a:t>
            </a:r>
            <a:r>
              <a:rPr sz="1600" i="1" spc="4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600" i="1" spc="-10" dirty="0">
                <a:solidFill>
                  <a:srgbClr val="FF0000"/>
                </a:solidFill>
                <a:latin typeface="Carlito"/>
                <a:cs typeface="Carlito"/>
              </a:rPr>
              <a:t>2021</a:t>
            </a:r>
            <a:endParaRPr sz="1600" dirty="0">
              <a:solidFill>
                <a:srgbClr val="FF0000"/>
              </a:solidFill>
              <a:latin typeface="Carlito"/>
              <a:cs typeface="Carlito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0" y="392037"/>
            <a:ext cx="5410200" cy="674763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BAN NHÂN DÂN TỈNH ĐẮK LẮK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 GIÁO DỤC VÀ ĐÀO TẠO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279" y="228600"/>
            <a:ext cx="1634427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810635" cy="6858000"/>
            <a:chOff x="0" y="0"/>
            <a:chExt cx="381063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781425" cy="6858000"/>
            </a:xfrm>
            <a:custGeom>
              <a:avLst/>
              <a:gdLst/>
              <a:ahLst/>
              <a:cxnLst/>
              <a:rect l="l" t="t" r="r" b="b"/>
              <a:pathLst>
                <a:path w="3781425" h="6858000">
                  <a:moveTo>
                    <a:pt x="37810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781044" y="6858000"/>
                  </a:lnTo>
                  <a:lnTo>
                    <a:pt x="3781044" y="0"/>
                  </a:lnTo>
                  <a:close/>
                </a:path>
              </a:pathLst>
            </a:custGeom>
            <a:solidFill>
              <a:srgbClr val="B4D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189" y="2197099"/>
              <a:ext cx="2027555" cy="4660900"/>
            </a:xfrm>
            <a:custGeom>
              <a:avLst/>
              <a:gdLst/>
              <a:ahLst/>
              <a:cxnLst/>
              <a:rect l="l" t="t" r="r" b="b"/>
              <a:pathLst>
                <a:path w="2027555" h="4660900">
                  <a:moveTo>
                    <a:pt x="876947" y="2717292"/>
                  </a:moveTo>
                  <a:lnTo>
                    <a:pt x="876287" y="2703576"/>
                  </a:lnTo>
                  <a:lnTo>
                    <a:pt x="873975" y="2702052"/>
                  </a:lnTo>
                  <a:lnTo>
                    <a:pt x="861199" y="2711551"/>
                  </a:lnTo>
                  <a:lnTo>
                    <a:pt x="854151" y="2716974"/>
                  </a:lnTo>
                  <a:lnTo>
                    <a:pt x="847166" y="2722499"/>
                  </a:lnTo>
                  <a:lnTo>
                    <a:pt x="840219" y="2728087"/>
                  </a:lnTo>
                  <a:lnTo>
                    <a:pt x="757275" y="2793657"/>
                  </a:lnTo>
                  <a:lnTo>
                    <a:pt x="716381" y="2827109"/>
                  </a:lnTo>
                  <a:lnTo>
                    <a:pt x="676440" y="2861691"/>
                  </a:lnTo>
                  <a:lnTo>
                    <a:pt x="646506" y="2899410"/>
                  </a:lnTo>
                  <a:lnTo>
                    <a:pt x="643051" y="2906712"/>
                  </a:lnTo>
                  <a:lnTo>
                    <a:pt x="639508" y="2913977"/>
                  </a:lnTo>
                  <a:lnTo>
                    <a:pt x="636028" y="2921254"/>
                  </a:lnTo>
                  <a:lnTo>
                    <a:pt x="632764" y="2928620"/>
                  </a:lnTo>
                  <a:lnTo>
                    <a:pt x="628802" y="2938399"/>
                  </a:lnTo>
                  <a:lnTo>
                    <a:pt x="623176" y="2940431"/>
                  </a:lnTo>
                  <a:lnTo>
                    <a:pt x="606958" y="2933573"/>
                  </a:lnTo>
                  <a:lnTo>
                    <a:pt x="601002" y="2929636"/>
                  </a:lnTo>
                  <a:lnTo>
                    <a:pt x="595718" y="2924810"/>
                  </a:lnTo>
                  <a:lnTo>
                    <a:pt x="495642" y="2836748"/>
                  </a:lnTo>
                  <a:lnTo>
                    <a:pt x="425500" y="2774200"/>
                  </a:lnTo>
                  <a:lnTo>
                    <a:pt x="388175" y="2741663"/>
                  </a:lnTo>
                  <a:lnTo>
                    <a:pt x="350558" y="2709468"/>
                  </a:lnTo>
                  <a:lnTo>
                    <a:pt x="312674" y="2677591"/>
                  </a:lnTo>
                  <a:lnTo>
                    <a:pt x="274535" y="2646007"/>
                  </a:lnTo>
                  <a:lnTo>
                    <a:pt x="236181" y="2614701"/>
                  </a:lnTo>
                  <a:lnTo>
                    <a:pt x="197612" y="2583650"/>
                  </a:lnTo>
                  <a:lnTo>
                    <a:pt x="119926" y="2522258"/>
                  </a:lnTo>
                  <a:lnTo>
                    <a:pt x="41668" y="2461641"/>
                  </a:lnTo>
                  <a:lnTo>
                    <a:pt x="6921" y="2445004"/>
                  </a:lnTo>
                  <a:lnTo>
                    <a:pt x="3784" y="2444115"/>
                  </a:lnTo>
                  <a:lnTo>
                    <a:pt x="2298" y="2447036"/>
                  </a:lnTo>
                  <a:lnTo>
                    <a:pt x="965" y="2449449"/>
                  </a:lnTo>
                  <a:lnTo>
                    <a:pt x="2959" y="2451608"/>
                  </a:lnTo>
                  <a:lnTo>
                    <a:pt x="4610" y="2453259"/>
                  </a:lnTo>
                  <a:lnTo>
                    <a:pt x="10236" y="2458339"/>
                  </a:lnTo>
                  <a:lnTo>
                    <a:pt x="15697" y="2463546"/>
                  </a:lnTo>
                  <a:lnTo>
                    <a:pt x="144589" y="2574391"/>
                  </a:lnTo>
                  <a:lnTo>
                    <a:pt x="185343" y="2609989"/>
                  </a:lnTo>
                  <a:lnTo>
                    <a:pt x="225653" y="2646057"/>
                  </a:lnTo>
                  <a:lnTo>
                    <a:pt x="265341" y="2682748"/>
                  </a:lnTo>
                  <a:lnTo>
                    <a:pt x="303530" y="2719082"/>
                  </a:lnTo>
                  <a:lnTo>
                    <a:pt x="341312" y="2755823"/>
                  </a:lnTo>
                  <a:lnTo>
                    <a:pt x="378675" y="2792946"/>
                  </a:lnTo>
                  <a:lnTo>
                    <a:pt x="415671" y="2830449"/>
                  </a:lnTo>
                  <a:lnTo>
                    <a:pt x="452285" y="2868295"/>
                  </a:lnTo>
                  <a:lnTo>
                    <a:pt x="473798" y="2889466"/>
                  </a:lnTo>
                  <a:lnTo>
                    <a:pt x="496493" y="2909214"/>
                  </a:lnTo>
                  <a:lnTo>
                    <a:pt x="520484" y="2927362"/>
                  </a:lnTo>
                  <a:lnTo>
                    <a:pt x="545922" y="2943733"/>
                  </a:lnTo>
                  <a:lnTo>
                    <a:pt x="551573" y="2947162"/>
                  </a:lnTo>
                  <a:lnTo>
                    <a:pt x="557085" y="2950832"/>
                  </a:lnTo>
                  <a:lnTo>
                    <a:pt x="562330" y="2954871"/>
                  </a:lnTo>
                  <a:lnTo>
                    <a:pt x="567258" y="2959354"/>
                  </a:lnTo>
                  <a:lnTo>
                    <a:pt x="570064" y="2962402"/>
                  </a:lnTo>
                  <a:lnTo>
                    <a:pt x="571068" y="2964307"/>
                  </a:lnTo>
                  <a:lnTo>
                    <a:pt x="565937" y="2965831"/>
                  </a:lnTo>
                  <a:lnTo>
                    <a:pt x="558507" y="2968129"/>
                  </a:lnTo>
                  <a:lnTo>
                    <a:pt x="551141" y="2970492"/>
                  </a:lnTo>
                  <a:lnTo>
                    <a:pt x="543801" y="2972968"/>
                  </a:lnTo>
                  <a:lnTo>
                    <a:pt x="536486" y="2975610"/>
                  </a:lnTo>
                  <a:lnTo>
                    <a:pt x="532853" y="2976880"/>
                  </a:lnTo>
                  <a:lnTo>
                    <a:pt x="530694" y="2976118"/>
                  </a:lnTo>
                  <a:lnTo>
                    <a:pt x="527888" y="2973959"/>
                  </a:lnTo>
                  <a:lnTo>
                    <a:pt x="521766" y="2969006"/>
                  </a:lnTo>
                  <a:lnTo>
                    <a:pt x="515480" y="2963672"/>
                  </a:lnTo>
                  <a:lnTo>
                    <a:pt x="507707" y="2961386"/>
                  </a:lnTo>
                  <a:lnTo>
                    <a:pt x="498436" y="2958338"/>
                  </a:lnTo>
                  <a:lnTo>
                    <a:pt x="491985" y="2961386"/>
                  </a:lnTo>
                  <a:lnTo>
                    <a:pt x="488848" y="2970530"/>
                  </a:lnTo>
                  <a:lnTo>
                    <a:pt x="481266" y="2992856"/>
                  </a:lnTo>
                  <a:lnTo>
                    <a:pt x="477304" y="3003969"/>
                  </a:lnTo>
                  <a:lnTo>
                    <a:pt x="472960" y="3014980"/>
                  </a:lnTo>
                  <a:lnTo>
                    <a:pt x="470814" y="3020187"/>
                  </a:lnTo>
                  <a:lnTo>
                    <a:pt x="469646" y="3026041"/>
                  </a:lnTo>
                  <a:lnTo>
                    <a:pt x="498373" y="3054096"/>
                  </a:lnTo>
                  <a:lnTo>
                    <a:pt x="511937" y="3056775"/>
                  </a:lnTo>
                  <a:lnTo>
                    <a:pt x="527227" y="3053588"/>
                  </a:lnTo>
                  <a:lnTo>
                    <a:pt x="535228" y="3050870"/>
                  </a:lnTo>
                  <a:lnTo>
                    <a:pt x="539559" y="3051429"/>
                  </a:lnTo>
                  <a:lnTo>
                    <a:pt x="541197" y="3055810"/>
                  </a:lnTo>
                  <a:lnTo>
                    <a:pt x="541121" y="3064510"/>
                  </a:lnTo>
                  <a:lnTo>
                    <a:pt x="539864" y="3092526"/>
                  </a:lnTo>
                  <a:lnTo>
                    <a:pt x="538467" y="3124949"/>
                  </a:lnTo>
                  <a:lnTo>
                    <a:pt x="535317" y="3201797"/>
                  </a:lnTo>
                  <a:lnTo>
                    <a:pt x="533565" y="3245662"/>
                  </a:lnTo>
                  <a:lnTo>
                    <a:pt x="529767" y="3343275"/>
                  </a:lnTo>
                  <a:lnTo>
                    <a:pt x="525691" y="3450475"/>
                  </a:lnTo>
                  <a:lnTo>
                    <a:pt x="521347" y="3566426"/>
                  </a:lnTo>
                  <a:lnTo>
                    <a:pt x="513613" y="3776383"/>
                  </a:lnTo>
                  <a:lnTo>
                    <a:pt x="507631" y="3940416"/>
                  </a:lnTo>
                  <a:lnTo>
                    <a:pt x="481685" y="4660900"/>
                  </a:lnTo>
                  <a:lnTo>
                    <a:pt x="590092" y="4660900"/>
                  </a:lnTo>
                  <a:lnTo>
                    <a:pt x="590308" y="4597031"/>
                  </a:lnTo>
                  <a:lnTo>
                    <a:pt x="590562" y="4494873"/>
                  </a:lnTo>
                  <a:lnTo>
                    <a:pt x="590740" y="4392536"/>
                  </a:lnTo>
                  <a:lnTo>
                    <a:pt x="590854" y="4290060"/>
                  </a:lnTo>
                  <a:lnTo>
                    <a:pt x="590956" y="3365919"/>
                  </a:lnTo>
                  <a:lnTo>
                    <a:pt x="591070" y="3294253"/>
                  </a:lnTo>
                  <a:lnTo>
                    <a:pt x="591299" y="3193758"/>
                  </a:lnTo>
                  <a:lnTo>
                    <a:pt x="591616" y="3092526"/>
                  </a:lnTo>
                  <a:lnTo>
                    <a:pt x="591743" y="3059557"/>
                  </a:lnTo>
                  <a:lnTo>
                    <a:pt x="591426" y="3053588"/>
                  </a:lnTo>
                  <a:lnTo>
                    <a:pt x="591324" y="3050870"/>
                  </a:lnTo>
                  <a:lnTo>
                    <a:pt x="591185" y="3044977"/>
                  </a:lnTo>
                  <a:lnTo>
                    <a:pt x="591527" y="3037725"/>
                  </a:lnTo>
                  <a:lnTo>
                    <a:pt x="592734" y="3030474"/>
                  </a:lnTo>
                  <a:lnTo>
                    <a:pt x="594055" y="3025394"/>
                  </a:lnTo>
                  <a:lnTo>
                    <a:pt x="595223" y="3017278"/>
                  </a:lnTo>
                  <a:lnTo>
                    <a:pt x="600176" y="3016631"/>
                  </a:lnTo>
                  <a:lnTo>
                    <a:pt x="606132" y="3015754"/>
                  </a:lnTo>
                  <a:lnTo>
                    <a:pt x="610273" y="3022346"/>
                  </a:lnTo>
                  <a:lnTo>
                    <a:pt x="642810" y="3100133"/>
                  </a:lnTo>
                  <a:lnTo>
                    <a:pt x="661123" y="3148279"/>
                  </a:lnTo>
                  <a:lnTo>
                    <a:pt x="678586" y="3196704"/>
                  </a:lnTo>
                  <a:lnTo>
                    <a:pt x="695426" y="3245662"/>
                  </a:lnTo>
                  <a:lnTo>
                    <a:pt x="711504" y="3294253"/>
                  </a:lnTo>
                  <a:lnTo>
                    <a:pt x="727227" y="3343275"/>
                  </a:lnTo>
                  <a:lnTo>
                    <a:pt x="741895" y="3390138"/>
                  </a:lnTo>
                  <a:lnTo>
                    <a:pt x="756373" y="3437039"/>
                  </a:lnTo>
                  <a:lnTo>
                    <a:pt x="770661" y="3483991"/>
                  </a:lnTo>
                  <a:lnTo>
                    <a:pt x="784733" y="3530981"/>
                  </a:lnTo>
                  <a:lnTo>
                    <a:pt x="798601" y="3578034"/>
                  </a:lnTo>
                  <a:lnTo>
                    <a:pt x="812253" y="3625126"/>
                  </a:lnTo>
                  <a:lnTo>
                    <a:pt x="825690" y="3672294"/>
                  </a:lnTo>
                  <a:lnTo>
                    <a:pt x="838898" y="3719499"/>
                  </a:lnTo>
                  <a:lnTo>
                    <a:pt x="842873" y="3732822"/>
                  </a:lnTo>
                  <a:lnTo>
                    <a:pt x="847293" y="3745992"/>
                  </a:lnTo>
                  <a:lnTo>
                    <a:pt x="852017" y="3759073"/>
                  </a:lnTo>
                  <a:lnTo>
                    <a:pt x="856932" y="3772090"/>
                  </a:lnTo>
                  <a:lnTo>
                    <a:pt x="857592" y="3773906"/>
                  </a:lnTo>
                  <a:lnTo>
                    <a:pt x="858088" y="3776383"/>
                  </a:lnTo>
                  <a:lnTo>
                    <a:pt x="860577" y="3775722"/>
                  </a:lnTo>
                  <a:lnTo>
                    <a:pt x="863219" y="3775062"/>
                  </a:lnTo>
                  <a:lnTo>
                    <a:pt x="862063" y="3772585"/>
                  </a:lnTo>
                  <a:lnTo>
                    <a:pt x="861733" y="3770757"/>
                  </a:lnTo>
                  <a:lnTo>
                    <a:pt x="860450" y="3762210"/>
                  </a:lnTo>
                  <a:lnTo>
                    <a:pt x="859243" y="3753701"/>
                  </a:lnTo>
                  <a:lnTo>
                    <a:pt x="857910" y="3745242"/>
                  </a:lnTo>
                  <a:lnTo>
                    <a:pt x="845578" y="3688892"/>
                  </a:lnTo>
                  <a:lnTo>
                    <a:pt x="834478" y="3641039"/>
                  </a:lnTo>
                  <a:lnTo>
                    <a:pt x="822845" y="3593312"/>
                  </a:lnTo>
                  <a:lnTo>
                    <a:pt x="810514" y="3545776"/>
                  </a:lnTo>
                  <a:lnTo>
                    <a:pt x="797382" y="3498431"/>
                  </a:lnTo>
                  <a:lnTo>
                    <a:pt x="784923" y="3454298"/>
                  </a:lnTo>
                  <a:lnTo>
                    <a:pt x="772693" y="3410077"/>
                  </a:lnTo>
                  <a:lnTo>
                    <a:pt x="760222" y="3365919"/>
                  </a:lnTo>
                  <a:lnTo>
                    <a:pt x="747026" y="3321964"/>
                  </a:lnTo>
                  <a:lnTo>
                    <a:pt x="732688" y="3278378"/>
                  </a:lnTo>
                  <a:lnTo>
                    <a:pt x="717905" y="3236112"/>
                  </a:lnTo>
                  <a:lnTo>
                    <a:pt x="703326" y="3193758"/>
                  </a:lnTo>
                  <a:lnTo>
                    <a:pt x="689597" y="3151136"/>
                  </a:lnTo>
                  <a:lnTo>
                    <a:pt x="677443" y="3108071"/>
                  </a:lnTo>
                  <a:lnTo>
                    <a:pt x="670560" y="3082455"/>
                  </a:lnTo>
                  <a:lnTo>
                    <a:pt x="663587" y="3056775"/>
                  </a:lnTo>
                  <a:lnTo>
                    <a:pt x="657047" y="3031248"/>
                  </a:lnTo>
                  <a:lnTo>
                    <a:pt x="653605" y="3015754"/>
                  </a:lnTo>
                  <a:lnTo>
                    <a:pt x="651294" y="3005328"/>
                  </a:lnTo>
                  <a:lnTo>
                    <a:pt x="650138" y="2999613"/>
                  </a:lnTo>
                  <a:lnTo>
                    <a:pt x="650138" y="2993644"/>
                  </a:lnTo>
                  <a:lnTo>
                    <a:pt x="654278" y="2988818"/>
                  </a:lnTo>
                  <a:lnTo>
                    <a:pt x="658583" y="2983738"/>
                  </a:lnTo>
                  <a:lnTo>
                    <a:pt x="660069" y="2977642"/>
                  </a:lnTo>
                  <a:lnTo>
                    <a:pt x="660222" y="2976880"/>
                  </a:lnTo>
                  <a:lnTo>
                    <a:pt x="661390" y="2971165"/>
                  </a:lnTo>
                  <a:lnTo>
                    <a:pt x="662546" y="2966339"/>
                  </a:lnTo>
                  <a:lnTo>
                    <a:pt x="661720" y="2961005"/>
                  </a:lnTo>
                  <a:lnTo>
                    <a:pt x="666026" y="2956687"/>
                  </a:lnTo>
                  <a:lnTo>
                    <a:pt x="681850" y="2940431"/>
                  </a:lnTo>
                  <a:lnTo>
                    <a:pt x="699414" y="2922397"/>
                  </a:lnTo>
                  <a:lnTo>
                    <a:pt x="732015" y="2887395"/>
                  </a:lnTo>
                  <a:lnTo>
                    <a:pt x="763981" y="2851835"/>
                  </a:lnTo>
                  <a:lnTo>
                    <a:pt x="795477" y="2815844"/>
                  </a:lnTo>
                  <a:lnTo>
                    <a:pt x="826655" y="2779522"/>
                  </a:lnTo>
                  <a:lnTo>
                    <a:pt x="848804" y="2754147"/>
                  </a:lnTo>
                  <a:lnTo>
                    <a:pt x="859612" y="2741180"/>
                  </a:lnTo>
                  <a:lnTo>
                    <a:pt x="869835" y="2727706"/>
                  </a:lnTo>
                  <a:lnTo>
                    <a:pt x="873556" y="2722499"/>
                  </a:lnTo>
                  <a:lnTo>
                    <a:pt x="876947" y="2717292"/>
                  </a:lnTo>
                  <a:close/>
                </a:path>
                <a:path w="2027555" h="4660900">
                  <a:moveTo>
                    <a:pt x="1827618" y="558800"/>
                  </a:moveTo>
                  <a:lnTo>
                    <a:pt x="1826234" y="546100"/>
                  </a:lnTo>
                  <a:lnTo>
                    <a:pt x="1810346" y="546100"/>
                  </a:lnTo>
                  <a:lnTo>
                    <a:pt x="1795424" y="558800"/>
                  </a:lnTo>
                  <a:lnTo>
                    <a:pt x="1766150" y="584200"/>
                  </a:lnTo>
                  <a:lnTo>
                    <a:pt x="1751672" y="584200"/>
                  </a:lnTo>
                  <a:lnTo>
                    <a:pt x="1713141" y="622300"/>
                  </a:lnTo>
                  <a:lnTo>
                    <a:pt x="1674583" y="647700"/>
                  </a:lnTo>
                  <a:lnTo>
                    <a:pt x="1636052" y="685800"/>
                  </a:lnTo>
                  <a:lnTo>
                    <a:pt x="1559394" y="736600"/>
                  </a:lnTo>
                  <a:lnTo>
                    <a:pt x="1521421" y="774700"/>
                  </a:lnTo>
                  <a:lnTo>
                    <a:pt x="1483779" y="800100"/>
                  </a:lnTo>
                  <a:lnTo>
                    <a:pt x="1446542" y="838200"/>
                  </a:lnTo>
                  <a:lnTo>
                    <a:pt x="1409788" y="863600"/>
                  </a:lnTo>
                  <a:lnTo>
                    <a:pt x="1391285" y="889000"/>
                  </a:lnTo>
                  <a:lnTo>
                    <a:pt x="1374394" y="901700"/>
                  </a:lnTo>
                  <a:lnTo>
                    <a:pt x="1359585" y="927100"/>
                  </a:lnTo>
                  <a:lnTo>
                    <a:pt x="1347304" y="952500"/>
                  </a:lnTo>
                  <a:lnTo>
                    <a:pt x="1340065" y="965200"/>
                  </a:lnTo>
                  <a:lnTo>
                    <a:pt x="1332661" y="977900"/>
                  </a:lnTo>
                  <a:lnTo>
                    <a:pt x="1325397" y="990600"/>
                  </a:lnTo>
                  <a:lnTo>
                    <a:pt x="1318602" y="1003300"/>
                  </a:lnTo>
                  <a:lnTo>
                    <a:pt x="1311681" y="1016000"/>
                  </a:lnTo>
                  <a:lnTo>
                    <a:pt x="1303020" y="1028700"/>
                  </a:lnTo>
                  <a:lnTo>
                    <a:pt x="1278597" y="1028700"/>
                  </a:lnTo>
                  <a:lnTo>
                    <a:pt x="1268476" y="1016000"/>
                  </a:lnTo>
                  <a:lnTo>
                    <a:pt x="1258874" y="1016000"/>
                  </a:lnTo>
                  <a:lnTo>
                    <a:pt x="1249807" y="1003300"/>
                  </a:lnTo>
                  <a:lnTo>
                    <a:pt x="1241259" y="1003300"/>
                  </a:lnTo>
                  <a:lnTo>
                    <a:pt x="1201445" y="965200"/>
                  </a:lnTo>
                  <a:lnTo>
                    <a:pt x="1121803" y="901700"/>
                  </a:lnTo>
                  <a:lnTo>
                    <a:pt x="963333" y="749300"/>
                  </a:lnTo>
                  <a:lnTo>
                    <a:pt x="924775" y="723900"/>
                  </a:lnTo>
                  <a:lnTo>
                    <a:pt x="847178" y="647700"/>
                  </a:lnTo>
                  <a:lnTo>
                    <a:pt x="808139" y="622300"/>
                  </a:lnTo>
                  <a:lnTo>
                    <a:pt x="729627" y="546100"/>
                  </a:lnTo>
                  <a:lnTo>
                    <a:pt x="690168" y="520700"/>
                  </a:lnTo>
                  <a:lnTo>
                    <a:pt x="650557" y="482600"/>
                  </a:lnTo>
                  <a:lnTo>
                    <a:pt x="610831" y="457200"/>
                  </a:lnTo>
                  <a:lnTo>
                    <a:pt x="530999" y="381000"/>
                  </a:lnTo>
                  <a:lnTo>
                    <a:pt x="490905" y="355600"/>
                  </a:lnTo>
                  <a:lnTo>
                    <a:pt x="450710" y="317500"/>
                  </a:lnTo>
                  <a:lnTo>
                    <a:pt x="410413" y="292100"/>
                  </a:lnTo>
                  <a:lnTo>
                    <a:pt x="370014" y="254000"/>
                  </a:lnTo>
                  <a:lnTo>
                    <a:pt x="329526" y="228600"/>
                  </a:lnTo>
                  <a:lnTo>
                    <a:pt x="288950" y="190500"/>
                  </a:lnTo>
                  <a:lnTo>
                    <a:pt x="248297" y="165100"/>
                  </a:lnTo>
                  <a:lnTo>
                    <a:pt x="207556" y="127000"/>
                  </a:lnTo>
                  <a:lnTo>
                    <a:pt x="166751" y="101600"/>
                  </a:lnTo>
                  <a:lnTo>
                    <a:pt x="125882" y="63500"/>
                  </a:lnTo>
                  <a:lnTo>
                    <a:pt x="84950" y="38100"/>
                  </a:lnTo>
                  <a:lnTo>
                    <a:pt x="69469" y="25400"/>
                  </a:lnTo>
                  <a:lnTo>
                    <a:pt x="53086" y="12700"/>
                  </a:lnTo>
                  <a:lnTo>
                    <a:pt x="35801" y="12700"/>
                  </a:lnTo>
                  <a:lnTo>
                    <a:pt x="17614" y="0"/>
                  </a:lnTo>
                  <a:lnTo>
                    <a:pt x="5867" y="0"/>
                  </a:lnTo>
                  <a:lnTo>
                    <a:pt x="0" y="12700"/>
                  </a:lnTo>
                  <a:lnTo>
                    <a:pt x="7594" y="12700"/>
                  </a:lnTo>
                  <a:lnTo>
                    <a:pt x="25082" y="38100"/>
                  </a:lnTo>
                  <a:lnTo>
                    <a:pt x="33870" y="38100"/>
                  </a:lnTo>
                  <a:lnTo>
                    <a:pt x="42811" y="50800"/>
                  </a:lnTo>
                  <a:lnTo>
                    <a:pt x="82232" y="76200"/>
                  </a:lnTo>
                  <a:lnTo>
                    <a:pt x="200926" y="190500"/>
                  </a:lnTo>
                  <a:lnTo>
                    <a:pt x="240499" y="215900"/>
                  </a:lnTo>
                  <a:lnTo>
                    <a:pt x="319443" y="292100"/>
                  </a:lnTo>
                  <a:lnTo>
                    <a:pt x="358724" y="317500"/>
                  </a:lnTo>
                  <a:lnTo>
                    <a:pt x="436727" y="393700"/>
                  </a:lnTo>
                  <a:lnTo>
                    <a:pt x="475373" y="419100"/>
                  </a:lnTo>
                  <a:lnTo>
                    <a:pt x="551764" y="495300"/>
                  </a:lnTo>
                  <a:lnTo>
                    <a:pt x="588111" y="533400"/>
                  </a:lnTo>
                  <a:lnTo>
                    <a:pt x="624268" y="558800"/>
                  </a:lnTo>
                  <a:lnTo>
                    <a:pt x="731685" y="673100"/>
                  </a:lnTo>
                  <a:lnTo>
                    <a:pt x="767143" y="698500"/>
                  </a:lnTo>
                  <a:lnTo>
                    <a:pt x="837539" y="774700"/>
                  </a:lnTo>
                  <a:lnTo>
                    <a:pt x="941933" y="889000"/>
                  </a:lnTo>
                  <a:lnTo>
                    <a:pt x="977658" y="914400"/>
                  </a:lnTo>
                  <a:lnTo>
                    <a:pt x="1014933" y="952500"/>
                  </a:lnTo>
                  <a:lnTo>
                    <a:pt x="1053896" y="977900"/>
                  </a:lnTo>
                  <a:lnTo>
                    <a:pt x="1094651" y="1016000"/>
                  </a:lnTo>
                  <a:lnTo>
                    <a:pt x="1137361" y="1041400"/>
                  </a:lnTo>
                  <a:lnTo>
                    <a:pt x="1149172" y="1041400"/>
                  </a:lnTo>
                  <a:lnTo>
                    <a:pt x="1160653" y="1054100"/>
                  </a:lnTo>
                  <a:lnTo>
                    <a:pt x="1171638" y="1066800"/>
                  </a:lnTo>
                  <a:lnTo>
                    <a:pt x="1181900" y="1079500"/>
                  </a:lnTo>
                  <a:lnTo>
                    <a:pt x="1189837" y="1079500"/>
                  </a:lnTo>
                  <a:lnTo>
                    <a:pt x="1179144" y="1092200"/>
                  </a:lnTo>
                  <a:lnTo>
                    <a:pt x="1148270" y="1092200"/>
                  </a:lnTo>
                  <a:lnTo>
                    <a:pt x="1132954" y="1104900"/>
                  </a:lnTo>
                  <a:lnTo>
                    <a:pt x="1099718" y="1104900"/>
                  </a:lnTo>
                  <a:lnTo>
                    <a:pt x="1090028" y="1092200"/>
                  </a:lnTo>
                  <a:lnTo>
                    <a:pt x="1079944" y="1092200"/>
                  </a:lnTo>
                  <a:lnTo>
                    <a:pt x="1069225" y="1079500"/>
                  </a:lnTo>
                  <a:lnTo>
                    <a:pt x="1024432" y="1079500"/>
                  </a:lnTo>
                  <a:lnTo>
                    <a:pt x="1018235" y="1092200"/>
                  </a:lnTo>
                  <a:lnTo>
                    <a:pt x="1002436" y="1143000"/>
                  </a:lnTo>
                  <a:lnTo>
                    <a:pt x="994143" y="1168400"/>
                  </a:lnTo>
                  <a:lnTo>
                    <a:pt x="985088" y="1193800"/>
                  </a:lnTo>
                  <a:lnTo>
                    <a:pt x="982129" y="1193800"/>
                  </a:lnTo>
                  <a:lnTo>
                    <a:pt x="980071" y="1206500"/>
                  </a:lnTo>
                  <a:lnTo>
                    <a:pt x="979055" y="1219200"/>
                  </a:lnTo>
                  <a:lnTo>
                    <a:pt x="979220" y="1219200"/>
                  </a:lnTo>
                  <a:lnTo>
                    <a:pt x="979906" y="1231900"/>
                  </a:lnTo>
                  <a:lnTo>
                    <a:pt x="981290" y="1244600"/>
                  </a:lnTo>
                  <a:lnTo>
                    <a:pt x="986472" y="1244600"/>
                  </a:lnTo>
                  <a:lnTo>
                    <a:pt x="1011948" y="1257300"/>
                  </a:lnTo>
                  <a:lnTo>
                    <a:pt x="1038123" y="1270000"/>
                  </a:lnTo>
                  <a:lnTo>
                    <a:pt x="1066431" y="1282700"/>
                  </a:lnTo>
                  <a:lnTo>
                    <a:pt x="1098346" y="1270000"/>
                  </a:lnTo>
                  <a:lnTo>
                    <a:pt x="1127518" y="1270000"/>
                  </a:lnTo>
                  <a:lnTo>
                    <a:pt x="1127340" y="1295400"/>
                  </a:lnTo>
                  <a:lnTo>
                    <a:pt x="1126121" y="1320800"/>
                  </a:lnTo>
                  <a:lnTo>
                    <a:pt x="1124839" y="1346200"/>
                  </a:lnTo>
                  <a:lnTo>
                    <a:pt x="1123492" y="1384300"/>
                  </a:lnTo>
                  <a:lnTo>
                    <a:pt x="1120609" y="1447800"/>
                  </a:lnTo>
                  <a:lnTo>
                    <a:pt x="1117498" y="1524000"/>
                  </a:lnTo>
                  <a:lnTo>
                    <a:pt x="1114158" y="1600200"/>
                  </a:lnTo>
                  <a:lnTo>
                    <a:pt x="1110627" y="1689100"/>
                  </a:lnTo>
                  <a:lnTo>
                    <a:pt x="1104976" y="1841500"/>
                  </a:lnTo>
                  <a:lnTo>
                    <a:pt x="1098981" y="1993900"/>
                  </a:lnTo>
                  <a:lnTo>
                    <a:pt x="1092682" y="2159000"/>
                  </a:lnTo>
                  <a:lnTo>
                    <a:pt x="1083932" y="2400300"/>
                  </a:lnTo>
                  <a:lnTo>
                    <a:pt x="1072603" y="2705100"/>
                  </a:lnTo>
                  <a:lnTo>
                    <a:pt x="1056538" y="3149600"/>
                  </a:lnTo>
                  <a:lnTo>
                    <a:pt x="1001814" y="4660900"/>
                  </a:lnTo>
                  <a:lnTo>
                    <a:pt x="1229461" y="4660900"/>
                  </a:lnTo>
                  <a:lnTo>
                    <a:pt x="1229702" y="4597400"/>
                  </a:lnTo>
                  <a:lnTo>
                    <a:pt x="1230185" y="4445000"/>
                  </a:lnTo>
                  <a:lnTo>
                    <a:pt x="1230553" y="4292600"/>
                  </a:lnTo>
                  <a:lnTo>
                    <a:pt x="1230845" y="4140200"/>
                  </a:lnTo>
                  <a:lnTo>
                    <a:pt x="1231099" y="3937000"/>
                  </a:lnTo>
                  <a:lnTo>
                    <a:pt x="1231239" y="3733800"/>
                  </a:lnTo>
                  <a:lnTo>
                    <a:pt x="1231188" y="3149600"/>
                  </a:lnTo>
                  <a:lnTo>
                    <a:pt x="1231061" y="2514600"/>
                  </a:lnTo>
                  <a:lnTo>
                    <a:pt x="1231176" y="2095500"/>
                  </a:lnTo>
                  <a:lnTo>
                    <a:pt x="1231277" y="1993900"/>
                  </a:lnTo>
                  <a:lnTo>
                    <a:pt x="1231493" y="1828800"/>
                  </a:lnTo>
                  <a:lnTo>
                    <a:pt x="1231760" y="1689100"/>
                  </a:lnTo>
                  <a:lnTo>
                    <a:pt x="1232128" y="1536700"/>
                  </a:lnTo>
                  <a:lnTo>
                    <a:pt x="1232611" y="1384300"/>
                  </a:lnTo>
                  <a:lnTo>
                    <a:pt x="1233004" y="1282700"/>
                  </a:lnTo>
                  <a:lnTo>
                    <a:pt x="1232204" y="1270000"/>
                  </a:lnTo>
                  <a:lnTo>
                    <a:pt x="1231823" y="1257300"/>
                  </a:lnTo>
                  <a:lnTo>
                    <a:pt x="1232535" y="1231900"/>
                  </a:lnTo>
                  <a:lnTo>
                    <a:pt x="1235036" y="1219200"/>
                  </a:lnTo>
                  <a:lnTo>
                    <a:pt x="1237183" y="1206500"/>
                  </a:lnTo>
                  <a:lnTo>
                    <a:pt x="1239989" y="1206500"/>
                  </a:lnTo>
                  <a:lnTo>
                    <a:pt x="1244206" y="1193800"/>
                  </a:lnTo>
                  <a:lnTo>
                    <a:pt x="1266494" y="1193800"/>
                  </a:lnTo>
                  <a:lnTo>
                    <a:pt x="1272438" y="1206500"/>
                  </a:lnTo>
                  <a:lnTo>
                    <a:pt x="1277200" y="1219200"/>
                  </a:lnTo>
                  <a:lnTo>
                    <a:pt x="1282839" y="1231900"/>
                  </a:lnTo>
                  <a:lnTo>
                    <a:pt x="1288389" y="1244600"/>
                  </a:lnTo>
                  <a:lnTo>
                    <a:pt x="1293863" y="1257300"/>
                  </a:lnTo>
                  <a:lnTo>
                    <a:pt x="1299298" y="1270000"/>
                  </a:lnTo>
                  <a:lnTo>
                    <a:pt x="1318158" y="1308100"/>
                  </a:lnTo>
                  <a:lnTo>
                    <a:pt x="1336548" y="1358900"/>
                  </a:lnTo>
                  <a:lnTo>
                    <a:pt x="1354493" y="1409700"/>
                  </a:lnTo>
                  <a:lnTo>
                    <a:pt x="1372031" y="1447800"/>
                  </a:lnTo>
                  <a:lnTo>
                    <a:pt x="1389176" y="1498600"/>
                  </a:lnTo>
                  <a:lnTo>
                    <a:pt x="1405953" y="1549400"/>
                  </a:lnTo>
                  <a:lnTo>
                    <a:pt x="1422412" y="1587500"/>
                  </a:lnTo>
                  <a:lnTo>
                    <a:pt x="1438567" y="1638300"/>
                  </a:lnTo>
                  <a:lnTo>
                    <a:pt x="1454454" y="1689100"/>
                  </a:lnTo>
                  <a:lnTo>
                    <a:pt x="1470088" y="1727200"/>
                  </a:lnTo>
                  <a:lnTo>
                    <a:pt x="1485519" y="1778000"/>
                  </a:lnTo>
                  <a:lnTo>
                    <a:pt x="1500746" y="1828800"/>
                  </a:lnTo>
                  <a:lnTo>
                    <a:pt x="1515833" y="1879600"/>
                  </a:lnTo>
                  <a:lnTo>
                    <a:pt x="1531188" y="1917700"/>
                  </a:lnTo>
                  <a:lnTo>
                    <a:pt x="1546440" y="1968500"/>
                  </a:lnTo>
                  <a:lnTo>
                    <a:pt x="1561604" y="2019300"/>
                  </a:lnTo>
                  <a:lnTo>
                    <a:pt x="1576654" y="2070100"/>
                  </a:lnTo>
                  <a:lnTo>
                    <a:pt x="1591602" y="2120900"/>
                  </a:lnTo>
                  <a:lnTo>
                    <a:pt x="1606448" y="2171700"/>
                  </a:lnTo>
                  <a:lnTo>
                    <a:pt x="1621193" y="2222500"/>
                  </a:lnTo>
                  <a:lnTo>
                    <a:pt x="1635823" y="2260600"/>
                  </a:lnTo>
                  <a:lnTo>
                    <a:pt x="1650352" y="2311400"/>
                  </a:lnTo>
                  <a:lnTo>
                    <a:pt x="1664766" y="2362200"/>
                  </a:lnTo>
                  <a:lnTo>
                    <a:pt x="1679067" y="2413000"/>
                  </a:lnTo>
                  <a:lnTo>
                    <a:pt x="1693265" y="2463800"/>
                  </a:lnTo>
                  <a:lnTo>
                    <a:pt x="1707337" y="2514600"/>
                  </a:lnTo>
                  <a:lnTo>
                    <a:pt x="1721294" y="2565400"/>
                  </a:lnTo>
                  <a:lnTo>
                    <a:pt x="1735150" y="2616200"/>
                  </a:lnTo>
                  <a:lnTo>
                    <a:pt x="1748878" y="2654300"/>
                  </a:lnTo>
                  <a:lnTo>
                    <a:pt x="1757133" y="2692400"/>
                  </a:lnTo>
                  <a:lnTo>
                    <a:pt x="1766341" y="2717800"/>
                  </a:lnTo>
                  <a:lnTo>
                    <a:pt x="1776196" y="2743200"/>
                  </a:lnTo>
                  <a:lnTo>
                    <a:pt x="1786470" y="2768600"/>
                  </a:lnTo>
                  <a:lnTo>
                    <a:pt x="1787867" y="2768600"/>
                  </a:lnTo>
                  <a:lnTo>
                    <a:pt x="1788883" y="2781300"/>
                  </a:lnTo>
                  <a:lnTo>
                    <a:pt x="1799551" y="2781300"/>
                  </a:lnTo>
                  <a:lnTo>
                    <a:pt x="1797138" y="2768600"/>
                  </a:lnTo>
                  <a:lnTo>
                    <a:pt x="1796503" y="2768600"/>
                  </a:lnTo>
                  <a:lnTo>
                    <a:pt x="1793836" y="2743200"/>
                  </a:lnTo>
                  <a:lnTo>
                    <a:pt x="1791309" y="2730500"/>
                  </a:lnTo>
                  <a:lnTo>
                    <a:pt x="1788515" y="2717800"/>
                  </a:lnTo>
                  <a:lnTo>
                    <a:pt x="1785073" y="2692400"/>
                  </a:lnTo>
                  <a:lnTo>
                    <a:pt x="1774012" y="2641600"/>
                  </a:lnTo>
                  <a:lnTo>
                    <a:pt x="1762785" y="2590800"/>
                  </a:lnTo>
                  <a:lnTo>
                    <a:pt x="1751342" y="2540000"/>
                  </a:lnTo>
                  <a:lnTo>
                    <a:pt x="1739633" y="2501900"/>
                  </a:lnTo>
                  <a:lnTo>
                    <a:pt x="1727644" y="2451100"/>
                  </a:lnTo>
                  <a:lnTo>
                    <a:pt x="1715338" y="2400300"/>
                  </a:lnTo>
                  <a:lnTo>
                    <a:pt x="1702663" y="2349500"/>
                  </a:lnTo>
                  <a:lnTo>
                    <a:pt x="1689595" y="2298700"/>
                  </a:lnTo>
                  <a:lnTo>
                    <a:pt x="1676095" y="2247900"/>
                  </a:lnTo>
                  <a:lnTo>
                    <a:pt x="1662137" y="2197100"/>
                  </a:lnTo>
                  <a:lnTo>
                    <a:pt x="1647596" y="2146300"/>
                  </a:lnTo>
                  <a:lnTo>
                    <a:pt x="1633334" y="2095500"/>
                  </a:lnTo>
                  <a:lnTo>
                    <a:pt x="1619173" y="2044700"/>
                  </a:lnTo>
                  <a:lnTo>
                    <a:pt x="1604962" y="1993900"/>
                  </a:lnTo>
                  <a:lnTo>
                    <a:pt x="1590509" y="1943100"/>
                  </a:lnTo>
                  <a:lnTo>
                    <a:pt x="1575676" y="1892300"/>
                  </a:lnTo>
                  <a:lnTo>
                    <a:pt x="1560283" y="1841500"/>
                  </a:lnTo>
                  <a:lnTo>
                    <a:pt x="1544154" y="1790700"/>
                  </a:lnTo>
                  <a:lnTo>
                    <a:pt x="1527136" y="1739900"/>
                  </a:lnTo>
                  <a:lnTo>
                    <a:pt x="1509585" y="1689100"/>
                  </a:lnTo>
                  <a:lnTo>
                    <a:pt x="1491945" y="1638300"/>
                  </a:lnTo>
                  <a:lnTo>
                    <a:pt x="1474482" y="1587500"/>
                  </a:lnTo>
                  <a:lnTo>
                    <a:pt x="1457464" y="1536700"/>
                  </a:lnTo>
                  <a:lnTo>
                    <a:pt x="1441170" y="1485900"/>
                  </a:lnTo>
                  <a:lnTo>
                    <a:pt x="1425867" y="1435100"/>
                  </a:lnTo>
                  <a:lnTo>
                    <a:pt x="1411820" y="1384300"/>
                  </a:lnTo>
                  <a:lnTo>
                    <a:pt x="1397457" y="1333500"/>
                  </a:lnTo>
                  <a:lnTo>
                    <a:pt x="1383004" y="1282700"/>
                  </a:lnTo>
                  <a:lnTo>
                    <a:pt x="1369326" y="1219200"/>
                  </a:lnTo>
                  <a:lnTo>
                    <a:pt x="1357337" y="1168400"/>
                  </a:lnTo>
                  <a:lnTo>
                    <a:pt x="1356067" y="1155700"/>
                  </a:lnTo>
                  <a:lnTo>
                    <a:pt x="1356296" y="1155700"/>
                  </a:lnTo>
                  <a:lnTo>
                    <a:pt x="1358595" y="1143000"/>
                  </a:lnTo>
                  <a:lnTo>
                    <a:pt x="1363560" y="1130300"/>
                  </a:lnTo>
                  <a:lnTo>
                    <a:pt x="1369237" y="1130300"/>
                  </a:lnTo>
                  <a:lnTo>
                    <a:pt x="1373276" y="1117600"/>
                  </a:lnTo>
                  <a:lnTo>
                    <a:pt x="1376159" y="1104900"/>
                  </a:lnTo>
                  <a:lnTo>
                    <a:pt x="1378419" y="1092200"/>
                  </a:lnTo>
                  <a:lnTo>
                    <a:pt x="1379677" y="1092200"/>
                  </a:lnTo>
                  <a:lnTo>
                    <a:pt x="1380769" y="1079500"/>
                  </a:lnTo>
                  <a:lnTo>
                    <a:pt x="1383093" y="1079500"/>
                  </a:lnTo>
                  <a:lnTo>
                    <a:pt x="1388071" y="1066800"/>
                  </a:lnTo>
                  <a:lnTo>
                    <a:pt x="1423149" y="1028700"/>
                  </a:lnTo>
                  <a:lnTo>
                    <a:pt x="1457769" y="990600"/>
                  </a:lnTo>
                  <a:lnTo>
                    <a:pt x="1491983" y="965200"/>
                  </a:lnTo>
                  <a:lnTo>
                    <a:pt x="1525816" y="927100"/>
                  </a:lnTo>
                  <a:lnTo>
                    <a:pt x="1592541" y="850900"/>
                  </a:lnTo>
                  <a:lnTo>
                    <a:pt x="1690878" y="736600"/>
                  </a:lnTo>
                  <a:lnTo>
                    <a:pt x="1723351" y="698500"/>
                  </a:lnTo>
                  <a:lnTo>
                    <a:pt x="1769516" y="647700"/>
                  </a:lnTo>
                  <a:lnTo>
                    <a:pt x="1792071" y="622300"/>
                  </a:lnTo>
                  <a:lnTo>
                    <a:pt x="1813394" y="584200"/>
                  </a:lnTo>
                  <a:lnTo>
                    <a:pt x="1818919" y="584200"/>
                  </a:lnTo>
                  <a:lnTo>
                    <a:pt x="1823593" y="571500"/>
                  </a:lnTo>
                  <a:lnTo>
                    <a:pt x="1826729" y="558800"/>
                  </a:lnTo>
                  <a:lnTo>
                    <a:pt x="1827618" y="558800"/>
                  </a:lnTo>
                  <a:close/>
                </a:path>
                <a:path w="2027555" h="4660900">
                  <a:moveTo>
                    <a:pt x="2027516" y="3115310"/>
                  </a:moveTo>
                  <a:lnTo>
                    <a:pt x="2027008" y="3104261"/>
                  </a:lnTo>
                  <a:lnTo>
                    <a:pt x="2025103" y="3103118"/>
                  </a:lnTo>
                  <a:lnTo>
                    <a:pt x="2014956" y="3110661"/>
                  </a:lnTo>
                  <a:lnTo>
                    <a:pt x="2009317" y="3114979"/>
                  </a:lnTo>
                  <a:lnTo>
                    <a:pt x="2003717" y="3119374"/>
                  </a:lnTo>
                  <a:lnTo>
                    <a:pt x="1998179" y="3123819"/>
                  </a:lnTo>
                  <a:lnTo>
                    <a:pt x="1932025" y="3176232"/>
                  </a:lnTo>
                  <a:lnTo>
                    <a:pt x="1899399" y="3202965"/>
                  </a:lnTo>
                  <a:lnTo>
                    <a:pt x="1867496" y="3230626"/>
                  </a:lnTo>
                  <a:lnTo>
                    <a:pt x="1843620" y="3260725"/>
                  </a:lnTo>
                  <a:lnTo>
                    <a:pt x="1840877" y="3266592"/>
                  </a:lnTo>
                  <a:lnTo>
                    <a:pt x="1838058" y="3272409"/>
                  </a:lnTo>
                  <a:lnTo>
                    <a:pt x="1835289" y="3278238"/>
                  </a:lnTo>
                  <a:lnTo>
                    <a:pt x="1832698" y="3284093"/>
                  </a:lnTo>
                  <a:lnTo>
                    <a:pt x="1829523" y="3291967"/>
                  </a:lnTo>
                  <a:lnTo>
                    <a:pt x="1825078" y="3293491"/>
                  </a:lnTo>
                  <a:lnTo>
                    <a:pt x="1812124" y="3288157"/>
                  </a:lnTo>
                  <a:lnTo>
                    <a:pt x="1807298" y="3284982"/>
                  </a:lnTo>
                  <a:lnTo>
                    <a:pt x="1803107" y="3281045"/>
                  </a:lnTo>
                  <a:lnTo>
                    <a:pt x="1723250" y="3210699"/>
                  </a:lnTo>
                  <a:lnTo>
                    <a:pt x="1660664" y="3154959"/>
                  </a:lnTo>
                  <a:lnTo>
                    <a:pt x="1624164" y="3123273"/>
                  </a:lnTo>
                  <a:lnTo>
                    <a:pt x="1587334" y="3091980"/>
                  </a:lnTo>
                  <a:lnTo>
                    <a:pt x="1550200" y="3061068"/>
                  </a:lnTo>
                  <a:lnTo>
                    <a:pt x="1512785" y="3030486"/>
                  </a:lnTo>
                  <a:lnTo>
                    <a:pt x="1475130" y="3000222"/>
                  </a:lnTo>
                  <a:lnTo>
                    <a:pt x="1437271" y="2970238"/>
                  </a:lnTo>
                  <a:lnTo>
                    <a:pt x="1361020" y="2910967"/>
                  </a:lnTo>
                  <a:lnTo>
                    <a:pt x="1330794" y="2896997"/>
                  </a:lnTo>
                  <a:lnTo>
                    <a:pt x="1329651" y="2899156"/>
                  </a:lnTo>
                  <a:lnTo>
                    <a:pt x="1328508" y="2901188"/>
                  </a:lnTo>
                  <a:lnTo>
                    <a:pt x="1330159" y="2902966"/>
                  </a:lnTo>
                  <a:lnTo>
                    <a:pt x="1331429" y="2904236"/>
                  </a:lnTo>
                  <a:lnTo>
                    <a:pt x="1336001" y="2908300"/>
                  </a:lnTo>
                  <a:lnTo>
                    <a:pt x="1340319" y="2912364"/>
                  </a:lnTo>
                  <a:lnTo>
                    <a:pt x="1344891" y="2916428"/>
                  </a:lnTo>
                  <a:lnTo>
                    <a:pt x="1462709" y="3018066"/>
                  </a:lnTo>
                  <a:lnTo>
                    <a:pt x="1501444" y="3052483"/>
                  </a:lnTo>
                  <a:lnTo>
                    <a:pt x="1539455" y="3087624"/>
                  </a:lnTo>
                  <a:lnTo>
                    <a:pt x="1577530" y="3123984"/>
                  </a:lnTo>
                  <a:lnTo>
                    <a:pt x="1615059" y="3160839"/>
                  </a:lnTo>
                  <a:lnTo>
                    <a:pt x="1652092" y="3198177"/>
                  </a:lnTo>
                  <a:lnTo>
                    <a:pt x="1688680" y="3235960"/>
                  </a:lnTo>
                  <a:lnTo>
                    <a:pt x="1705813" y="3252876"/>
                  </a:lnTo>
                  <a:lnTo>
                    <a:pt x="1723923" y="3268637"/>
                  </a:lnTo>
                  <a:lnTo>
                    <a:pt x="1743075" y="3283115"/>
                  </a:lnTo>
                  <a:lnTo>
                    <a:pt x="1763356" y="3296158"/>
                  </a:lnTo>
                  <a:lnTo>
                    <a:pt x="1769452" y="3299714"/>
                  </a:lnTo>
                  <a:lnTo>
                    <a:pt x="1775421" y="3303524"/>
                  </a:lnTo>
                  <a:lnTo>
                    <a:pt x="1782660" y="3311144"/>
                  </a:lnTo>
                  <a:lnTo>
                    <a:pt x="1783422" y="3312668"/>
                  </a:lnTo>
                  <a:lnTo>
                    <a:pt x="1779358" y="3313938"/>
                  </a:lnTo>
                  <a:lnTo>
                    <a:pt x="1771484" y="3316224"/>
                  </a:lnTo>
                  <a:lnTo>
                    <a:pt x="1763610" y="3318764"/>
                  </a:lnTo>
                  <a:lnTo>
                    <a:pt x="1755863" y="3321685"/>
                  </a:lnTo>
                  <a:lnTo>
                    <a:pt x="1752942" y="3322701"/>
                  </a:lnTo>
                  <a:lnTo>
                    <a:pt x="1751291" y="3322066"/>
                  </a:lnTo>
                  <a:lnTo>
                    <a:pt x="1749005" y="3320415"/>
                  </a:lnTo>
                  <a:lnTo>
                    <a:pt x="1744052" y="3316351"/>
                  </a:lnTo>
                  <a:lnTo>
                    <a:pt x="1739099" y="3312160"/>
                  </a:lnTo>
                  <a:lnTo>
                    <a:pt x="1725510" y="3307969"/>
                  </a:lnTo>
                  <a:lnTo>
                    <a:pt x="1720303" y="3310255"/>
                  </a:lnTo>
                  <a:lnTo>
                    <a:pt x="1717890" y="3317621"/>
                  </a:lnTo>
                  <a:lnTo>
                    <a:pt x="1714804" y="3326523"/>
                  </a:lnTo>
                  <a:lnTo>
                    <a:pt x="1711769" y="3335451"/>
                  </a:lnTo>
                  <a:lnTo>
                    <a:pt x="1708619" y="3344367"/>
                  </a:lnTo>
                  <a:lnTo>
                    <a:pt x="1705190" y="3353181"/>
                  </a:lnTo>
                  <a:lnTo>
                    <a:pt x="1703412" y="3357372"/>
                  </a:lnTo>
                  <a:lnTo>
                    <a:pt x="1702523" y="3361944"/>
                  </a:lnTo>
                  <a:lnTo>
                    <a:pt x="1736255" y="3386569"/>
                  </a:lnTo>
                  <a:lnTo>
                    <a:pt x="1748497" y="3384042"/>
                  </a:lnTo>
                  <a:lnTo>
                    <a:pt x="1759292" y="3379597"/>
                  </a:lnTo>
                  <a:lnTo>
                    <a:pt x="1760181" y="3380994"/>
                  </a:lnTo>
                  <a:lnTo>
                    <a:pt x="1757959" y="3428898"/>
                  </a:lnTo>
                  <a:lnTo>
                    <a:pt x="1755330" y="3492233"/>
                  </a:lnTo>
                  <a:lnTo>
                    <a:pt x="1753641" y="3534727"/>
                  </a:lnTo>
                  <a:lnTo>
                    <a:pt x="1751825" y="3581146"/>
                  </a:lnTo>
                  <a:lnTo>
                    <a:pt x="1747888" y="3684066"/>
                  </a:lnTo>
                  <a:lnTo>
                    <a:pt x="1743646" y="3797528"/>
                  </a:lnTo>
                  <a:lnTo>
                    <a:pt x="1737614" y="3961650"/>
                  </a:lnTo>
                  <a:lnTo>
                    <a:pt x="1732419" y="4104398"/>
                  </a:lnTo>
                  <a:lnTo>
                    <a:pt x="1712404" y="4660900"/>
                  </a:lnTo>
                  <a:lnTo>
                    <a:pt x="1798675" y="4660900"/>
                  </a:lnTo>
                  <a:lnTo>
                    <a:pt x="1798878" y="4598682"/>
                  </a:lnTo>
                  <a:lnTo>
                    <a:pt x="1799005" y="4548441"/>
                  </a:lnTo>
                  <a:lnTo>
                    <a:pt x="1799170" y="4447781"/>
                  </a:lnTo>
                  <a:lnTo>
                    <a:pt x="1799285" y="3640074"/>
                  </a:lnTo>
                  <a:lnTo>
                    <a:pt x="1799501" y="3521722"/>
                  </a:lnTo>
                  <a:lnTo>
                    <a:pt x="1799742" y="3438995"/>
                  </a:lnTo>
                  <a:lnTo>
                    <a:pt x="1799856" y="3407079"/>
                  </a:lnTo>
                  <a:lnTo>
                    <a:pt x="1799818" y="3386569"/>
                  </a:lnTo>
                  <a:lnTo>
                    <a:pt x="1799551" y="3380994"/>
                  </a:lnTo>
                  <a:lnTo>
                    <a:pt x="1799424" y="3379597"/>
                  </a:lnTo>
                  <a:lnTo>
                    <a:pt x="1798916" y="3373247"/>
                  </a:lnTo>
                  <a:lnTo>
                    <a:pt x="1800694" y="3365500"/>
                  </a:lnTo>
                  <a:lnTo>
                    <a:pt x="1801837" y="3361436"/>
                  </a:lnTo>
                  <a:lnTo>
                    <a:pt x="1802726" y="3354959"/>
                  </a:lnTo>
                  <a:lnTo>
                    <a:pt x="1843697" y="3428898"/>
                  </a:lnTo>
                  <a:lnTo>
                    <a:pt x="1860956" y="3475151"/>
                  </a:lnTo>
                  <a:lnTo>
                    <a:pt x="1877314" y="3521722"/>
                  </a:lnTo>
                  <a:lnTo>
                    <a:pt x="1892935" y="3568547"/>
                  </a:lnTo>
                  <a:lnTo>
                    <a:pt x="1908009" y="3615563"/>
                  </a:lnTo>
                  <a:lnTo>
                    <a:pt x="1923618" y="3665486"/>
                  </a:lnTo>
                  <a:lnTo>
                    <a:pt x="1938934" y="3715474"/>
                  </a:lnTo>
                  <a:lnTo>
                    <a:pt x="1953958" y="3765537"/>
                  </a:lnTo>
                  <a:lnTo>
                    <a:pt x="1968677" y="3815677"/>
                  </a:lnTo>
                  <a:lnTo>
                    <a:pt x="1983079" y="3865892"/>
                  </a:lnTo>
                  <a:lnTo>
                    <a:pt x="1997163" y="3916197"/>
                  </a:lnTo>
                  <a:lnTo>
                    <a:pt x="2000326" y="3926840"/>
                  </a:lnTo>
                  <a:lnTo>
                    <a:pt x="2003856" y="3937368"/>
                  </a:lnTo>
                  <a:lnTo>
                    <a:pt x="2007628" y="3947807"/>
                  </a:lnTo>
                  <a:lnTo>
                    <a:pt x="2011514" y="3958221"/>
                  </a:lnTo>
                  <a:lnTo>
                    <a:pt x="2012022" y="3959669"/>
                  </a:lnTo>
                  <a:lnTo>
                    <a:pt x="2012403" y="3961650"/>
                  </a:lnTo>
                  <a:lnTo>
                    <a:pt x="2016594" y="3960596"/>
                  </a:lnTo>
                  <a:lnTo>
                    <a:pt x="2015578" y="3958615"/>
                  </a:lnTo>
                  <a:lnTo>
                    <a:pt x="2015324" y="3957167"/>
                  </a:lnTo>
                  <a:lnTo>
                    <a:pt x="2014334" y="3950335"/>
                  </a:lnTo>
                  <a:lnTo>
                    <a:pt x="2013394" y="3943527"/>
                  </a:lnTo>
                  <a:lnTo>
                    <a:pt x="2012340" y="3936771"/>
                  </a:lnTo>
                  <a:lnTo>
                    <a:pt x="2000300" y="3882174"/>
                  </a:lnTo>
                  <a:lnTo>
                    <a:pt x="1989035" y="3834409"/>
                  </a:lnTo>
                  <a:lnTo>
                    <a:pt x="1976996" y="3786835"/>
                  </a:lnTo>
                  <a:lnTo>
                    <a:pt x="1964016" y="3739515"/>
                  </a:lnTo>
                  <a:lnTo>
                    <a:pt x="1951647" y="3695408"/>
                  </a:lnTo>
                  <a:lnTo>
                    <a:pt x="1939417" y="3651237"/>
                  </a:lnTo>
                  <a:lnTo>
                    <a:pt x="1926590" y="3607231"/>
                  </a:lnTo>
                  <a:lnTo>
                    <a:pt x="1912454" y="3563632"/>
                  </a:lnTo>
                  <a:lnTo>
                    <a:pt x="1900631" y="3529863"/>
                  </a:lnTo>
                  <a:lnTo>
                    <a:pt x="1888972" y="3496030"/>
                  </a:lnTo>
                  <a:lnTo>
                    <a:pt x="1877999" y="3461982"/>
                  </a:lnTo>
                  <a:lnTo>
                    <a:pt x="1868258" y="3427526"/>
                  </a:lnTo>
                  <a:lnTo>
                    <a:pt x="1862785" y="3407079"/>
                  </a:lnTo>
                  <a:lnTo>
                    <a:pt x="1857248" y="3386569"/>
                  </a:lnTo>
                  <a:lnTo>
                    <a:pt x="1852041" y="3366147"/>
                  </a:lnTo>
                  <a:lnTo>
                    <a:pt x="1849285" y="3353816"/>
                  </a:lnTo>
                  <a:lnTo>
                    <a:pt x="1847430" y="3345434"/>
                  </a:lnTo>
                  <a:lnTo>
                    <a:pt x="1846541" y="3340862"/>
                  </a:lnTo>
                  <a:lnTo>
                    <a:pt x="1846541" y="3336036"/>
                  </a:lnTo>
                  <a:lnTo>
                    <a:pt x="1849843" y="3332226"/>
                  </a:lnTo>
                  <a:lnTo>
                    <a:pt x="1853272" y="3328162"/>
                  </a:lnTo>
                  <a:lnTo>
                    <a:pt x="1854530" y="3322701"/>
                  </a:lnTo>
                  <a:lnTo>
                    <a:pt x="1856447" y="3314319"/>
                  </a:lnTo>
                  <a:lnTo>
                    <a:pt x="1855812" y="3310001"/>
                  </a:lnTo>
                  <a:lnTo>
                    <a:pt x="1859241" y="3306572"/>
                  </a:lnTo>
                  <a:lnTo>
                    <a:pt x="1871865" y="3293491"/>
                  </a:lnTo>
                  <a:lnTo>
                    <a:pt x="1892414" y="3272205"/>
                  </a:lnTo>
                  <a:lnTo>
                    <a:pt x="1924685" y="3237014"/>
                  </a:lnTo>
                  <a:lnTo>
                    <a:pt x="1956269" y="3201212"/>
                  </a:lnTo>
                  <a:lnTo>
                    <a:pt x="1987384" y="3164967"/>
                  </a:lnTo>
                  <a:lnTo>
                    <a:pt x="1996173" y="3154845"/>
                  </a:lnTo>
                  <a:lnTo>
                    <a:pt x="2005012" y="3144697"/>
                  </a:lnTo>
                  <a:lnTo>
                    <a:pt x="2013648" y="3134347"/>
                  </a:lnTo>
                  <a:lnTo>
                    <a:pt x="2021801" y="3123565"/>
                  </a:lnTo>
                  <a:lnTo>
                    <a:pt x="2024799" y="3119374"/>
                  </a:lnTo>
                  <a:lnTo>
                    <a:pt x="2027516" y="311531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22438" y="89606"/>
              <a:ext cx="2687955" cy="1524000"/>
            </a:xfrm>
            <a:custGeom>
              <a:avLst/>
              <a:gdLst/>
              <a:ahLst/>
              <a:cxnLst/>
              <a:rect l="l" t="t" r="r" b="b"/>
              <a:pathLst>
                <a:path w="2687954" h="1524000">
                  <a:moveTo>
                    <a:pt x="1237814" y="1308100"/>
                  </a:moveTo>
                  <a:lnTo>
                    <a:pt x="164960" y="1308100"/>
                  </a:lnTo>
                  <a:lnTo>
                    <a:pt x="263813" y="1333500"/>
                  </a:lnTo>
                  <a:lnTo>
                    <a:pt x="312916" y="1358900"/>
                  </a:lnTo>
                  <a:lnTo>
                    <a:pt x="361905" y="1371600"/>
                  </a:lnTo>
                  <a:lnTo>
                    <a:pt x="410859" y="1397000"/>
                  </a:lnTo>
                  <a:lnTo>
                    <a:pt x="508968" y="1422400"/>
                  </a:lnTo>
                  <a:lnTo>
                    <a:pt x="558279" y="1447800"/>
                  </a:lnTo>
                  <a:lnTo>
                    <a:pt x="838742" y="1524000"/>
                  </a:lnTo>
                  <a:lnTo>
                    <a:pt x="1103565" y="1524000"/>
                  </a:lnTo>
                  <a:lnTo>
                    <a:pt x="1158862" y="1511300"/>
                  </a:lnTo>
                  <a:lnTo>
                    <a:pt x="1181629" y="1511300"/>
                  </a:lnTo>
                  <a:lnTo>
                    <a:pt x="1203740" y="1498600"/>
                  </a:lnTo>
                  <a:lnTo>
                    <a:pt x="1224781" y="1485900"/>
                  </a:lnTo>
                  <a:lnTo>
                    <a:pt x="1244333" y="1473200"/>
                  </a:lnTo>
                  <a:lnTo>
                    <a:pt x="1252810" y="1460500"/>
                  </a:lnTo>
                  <a:lnTo>
                    <a:pt x="1260525" y="1460500"/>
                  </a:lnTo>
                  <a:lnTo>
                    <a:pt x="1267193" y="1447800"/>
                  </a:lnTo>
                  <a:lnTo>
                    <a:pt x="1272527" y="1435100"/>
                  </a:lnTo>
                  <a:lnTo>
                    <a:pt x="1276083" y="1435100"/>
                  </a:lnTo>
                  <a:lnTo>
                    <a:pt x="1280528" y="1422400"/>
                  </a:lnTo>
                  <a:lnTo>
                    <a:pt x="1472707" y="1422400"/>
                  </a:lnTo>
                  <a:lnTo>
                    <a:pt x="1520582" y="1409700"/>
                  </a:lnTo>
                  <a:lnTo>
                    <a:pt x="1568189" y="1409700"/>
                  </a:lnTo>
                  <a:lnTo>
                    <a:pt x="1615546" y="1397000"/>
                  </a:lnTo>
                  <a:lnTo>
                    <a:pt x="1117968" y="1397000"/>
                  </a:lnTo>
                  <a:lnTo>
                    <a:pt x="1064719" y="1384300"/>
                  </a:lnTo>
                  <a:lnTo>
                    <a:pt x="963315" y="1384300"/>
                  </a:lnTo>
                  <a:lnTo>
                    <a:pt x="915180" y="1371600"/>
                  </a:lnTo>
                  <a:lnTo>
                    <a:pt x="867117" y="1371600"/>
                  </a:lnTo>
                  <a:lnTo>
                    <a:pt x="819111" y="1358900"/>
                  </a:lnTo>
                  <a:lnTo>
                    <a:pt x="771142" y="1358900"/>
                  </a:lnTo>
                  <a:lnTo>
                    <a:pt x="675246" y="1346200"/>
                  </a:lnTo>
                  <a:lnTo>
                    <a:pt x="649830" y="1346200"/>
                  </a:lnTo>
                  <a:lnTo>
                    <a:pt x="639876" y="1333500"/>
                  </a:lnTo>
                  <a:lnTo>
                    <a:pt x="1257439" y="1333500"/>
                  </a:lnTo>
                  <a:lnTo>
                    <a:pt x="1251524" y="1320800"/>
                  </a:lnTo>
                  <a:lnTo>
                    <a:pt x="1237814" y="1308100"/>
                  </a:lnTo>
                  <a:close/>
                </a:path>
                <a:path w="2687954" h="1524000">
                  <a:moveTo>
                    <a:pt x="2191878" y="1143000"/>
                  </a:moveTo>
                  <a:lnTo>
                    <a:pt x="2106790" y="1143000"/>
                  </a:lnTo>
                  <a:lnTo>
                    <a:pt x="1975340" y="1219200"/>
                  </a:lnTo>
                  <a:lnTo>
                    <a:pt x="1885310" y="1270000"/>
                  </a:lnTo>
                  <a:lnTo>
                    <a:pt x="1839375" y="1282700"/>
                  </a:lnTo>
                  <a:lnTo>
                    <a:pt x="1792737" y="1308100"/>
                  </a:lnTo>
                  <a:lnTo>
                    <a:pt x="1745331" y="1320800"/>
                  </a:lnTo>
                  <a:lnTo>
                    <a:pt x="1697088" y="1346200"/>
                  </a:lnTo>
                  <a:lnTo>
                    <a:pt x="1578865" y="1371600"/>
                  </a:lnTo>
                  <a:lnTo>
                    <a:pt x="1523161" y="1384300"/>
                  </a:lnTo>
                  <a:lnTo>
                    <a:pt x="1470971" y="1384300"/>
                  </a:lnTo>
                  <a:lnTo>
                    <a:pt x="1423226" y="1397000"/>
                  </a:lnTo>
                  <a:lnTo>
                    <a:pt x="1615546" y="1397000"/>
                  </a:lnTo>
                  <a:lnTo>
                    <a:pt x="1662671" y="1384300"/>
                  </a:lnTo>
                  <a:lnTo>
                    <a:pt x="1760554" y="1358900"/>
                  </a:lnTo>
                  <a:lnTo>
                    <a:pt x="1808326" y="1333500"/>
                  </a:lnTo>
                  <a:lnTo>
                    <a:pt x="1855401" y="1320800"/>
                  </a:lnTo>
                  <a:lnTo>
                    <a:pt x="1947715" y="1270000"/>
                  </a:lnTo>
                  <a:lnTo>
                    <a:pt x="1993079" y="1257300"/>
                  </a:lnTo>
                  <a:lnTo>
                    <a:pt x="2082533" y="1206500"/>
                  </a:lnTo>
                  <a:lnTo>
                    <a:pt x="2191878" y="1143000"/>
                  </a:lnTo>
                  <a:close/>
                </a:path>
                <a:path w="2687954" h="1524000">
                  <a:moveTo>
                    <a:pt x="1276553" y="1358900"/>
                  </a:moveTo>
                  <a:lnTo>
                    <a:pt x="976993" y="1358900"/>
                  </a:lnTo>
                  <a:lnTo>
                    <a:pt x="1026617" y="1371600"/>
                  </a:lnTo>
                  <a:lnTo>
                    <a:pt x="1276924" y="1371600"/>
                  </a:lnTo>
                  <a:lnTo>
                    <a:pt x="1276553" y="1358900"/>
                  </a:lnTo>
                  <a:close/>
                </a:path>
                <a:path w="2687954" h="1524000">
                  <a:moveTo>
                    <a:pt x="1257439" y="1333500"/>
                  </a:moveTo>
                  <a:lnTo>
                    <a:pt x="680199" y="1333500"/>
                  </a:lnTo>
                  <a:lnTo>
                    <a:pt x="729604" y="1346200"/>
                  </a:lnTo>
                  <a:lnTo>
                    <a:pt x="828455" y="1346200"/>
                  </a:lnTo>
                  <a:lnTo>
                    <a:pt x="877922" y="1358900"/>
                  </a:lnTo>
                  <a:lnTo>
                    <a:pt x="1272908" y="1358900"/>
                  </a:lnTo>
                  <a:lnTo>
                    <a:pt x="1263353" y="1346200"/>
                  </a:lnTo>
                  <a:lnTo>
                    <a:pt x="1257439" y="1333500"/>
                  </a:lnTo>
                  <a:close/>
                </a:path>
                <a:path w="2687954" h="1524000">
                  <a:moveTo>
                    <a:pt x="665721" y="1333500"/>
                  </a:moveTo>
                  <a:lnTo>
                    <a:pt x="664705" y="1333500"/>
                  </a:lnTo>
                  <a:lnTo>
                    <a:pt x="663943" y="1346200"/>
                  </a:lnTo>
                  <a:lnTo>
                    <a:pt x="668134" y="1346200"/>
                  </a:lnTo>
                  <a:lnTo>
                    <a:pt x="665721" y="1333500"/>
                  </a:lnTo>
                  <a:close/>
                </a:path>
                <a:path w="2687954" h="1524000">
                  <a:moveTo>
                    <a:pt x="944363" y="1219200"/>
                  </a:moveTo>
                  <a:lnTo>
                    <a:pt x="509130" y="1219200"/>
                  </a:lnTo>
                  <a:lnTo>
                    <a:pt x="459184" y="1231900"/>
                  </a:lnTo>
                  <a:lnTo>
                    <a:pt x="409514" y="1231900"/>
                  </a:lnTo>
                  <a:lnTo>
                    <a:pt x="166230" y="1295400"/>
                  </a:lnTo>
                  <a:lnTo>
                    <a:pt x="163944" y="1295400"/>
                  </a:lnTo>
                  <a:lnTo>
                    <a:pt x="162293" y="1308100"/>
                  </a:lnTo>
                  <a:lnTo>
                    <a:pt x="1222616" y="1308100"/>
                  </a:lnTo>
                  <a:lnTo>
                    <a:pt x="1190677" y="1282700"/>
                  </a:lnTo>
                  <a:lnTo>
                    <a:pt x="1157227" y="1270000"/>
                  </a:lnTo>
                  <a:lnTo>
                    <a:pt x="1087361" y="1244600"/>
                  </a:lnTo>
                  <a:lnTo>
                    <a:pt x="1039826" y="1244600"/>
                  </a:lnTo>
                  <a:lnTo>
                    <a:pt x="944363" y="1219200"/>
                  </a:lnTo>
                  <a:close/>
                </a:path>
                <a:path w="2687954" h="1524000">
                  <a:moveTo>
                    <a:pt x="848402" y="1206500"/>
                  </a:moveTo>
                  <a:lnTo>
                    <a:pt x="606554" y="1206500"/>
                  </a:lnTo>
                  <a:lnTo>
                    <a:pt x="557886" y="1219200"/>
                  </a:lnTo>
                  <a:lnTo>
                    <a:pt x="896442" y="1219200"/>
                  </a:lnTo>
                  <a:lnTo>
                    <a:pt x="848402" y="1206500"/>
                  </a:lnTo>
                  <a:close/>
                </a:path>
                <a:path w="2687954" h="1524000">
                  <a:moveTo>
                    <a:pt x="931698" y="774700"/>
                  </a:moveTo>
                  <a:lnTo>
                    <a:pt x="847077" y="774700"/>
                  </a:lnTo>
                  <a:lnTo>
                    <a:pt x="852411" y="787400"/>
                  </a:lnTo>
                  <a:lnTo>
                    <a:pt x="858253" y="787400"/>
                  </a:lnTo>
                  <a:lnTo>
                    <a:pt x="1013701" y="825500"/>
                  </a:lnTo>
                  <a:lnTo>
                    <a:pt x="1063795" y="850900"/>
                  </a:lnTo>
                  <a:lnTo>
                    <a:pt x="1111688" y="863600"/>
                  </a:lnTo>
                  <a:lnTo>
                    <a:pt x="1156576" y="876300"/>
                  </a:lnTo>
                  <a:lnTo>
                    <a:pt x="1202524" y="901700"/>
                  </a:lnTo>
                  <a:lnTo>
                    <a:pt x="1241097" y="914400"/>
                  </a:lnTo>
                  <a:lnTo>
                    <a:pt x="1278602" y="939800"/>
                  </a:lnTo>
                  <a:lnTo>
                    <a:pt x="1321351" y="965200"/>
                  </a:lnTo>
                  <a:lnTo>
                    <a:pt x="1375651" y="977900"/>
                  </a:lnTo>
                  <a:lnTo>
                    <a:pt x="1412829" y="1003300"/>
                  </a:lnTo>
                  <a:lnTo>
                    <a:pt x="1454524" y="1016000"/>
                  </a:lnTo>
                  <a:lnTo>
                    <a:pt x="1499608" y="1041400"/>
                  </a:lnTo>
                  <a:lnTo>
                    <a:pt x="1546952" y="1054100"/>
                  </a:lnTo>
                  <a:lnTo>
                    <a:pt x="1643912" y="1104900"/>
                  </a:lnTo>
                  <a:lnTo>
                    <a:pt x="1691273" y="1117600"/>
                  </a:lnTo>
                  <a:lnTo>
                    <a:pt x="1736382" y="1130300"/>
                  </a:lnTo>
                  <a:lnTo>
                    <a:pt x="1778114" y="1143000"/>
                  </a:lnTo>
                  <a:lnTo>
                    <a:pt x="1835187" y="1155700"/>
                  </a:lnTo>
                  <a:lnTo>
                    <a:pt x="2038149" y="1155700"/>
                  </a:lnTo>
                  <a:lnTo>
                    <a:pt x="2089137" y="1143000"/>
                  </a:lnTo>
                  <a:lnTo>
                    <a:pt x="2191878" y="1143000"/>
                  </a:lnTo>
                  <a:lnTo>
                    <a:pt x="2213665" y="1130300"/>
                  </a:lnTo>
                  <a:lnTo>
                    <a:pt x="2228184" y="1117600"/>
                  </a:lnTo>
                  <a:lnTo>
                    <a:pt x="1815872" y="1117600"/>
                  </a:lnTo>
                  <a:lnTo>
                    <a:pt x="1755635" y="1104900"/>
                  </a:lnTo>
                  <a:lnTo>
                    <a:pt x="1712441" y="1079500"/>
                  </a:lnTo>
                  <a:lnTo>
                    <a:pt x="1662450" y="1066800"/>
                  </a:lnTo>
                  <a:lnTo>
                    <a:pt x="1608784" y="1041400"/>
                  </a:lnTo>
                  <a:lnTo>
                    <a:pt x="1554568" y="1028700"/>
                  </a:lnTo>
                  <a:lnTo>
                    <a:pt x="1502923" y="1003300"/>
                  </a:lnTo>
                  <a:lnTo>
                    <a:pt x="1456975" y="977900"/>
                  </a:lnTo>
                  <a:lnTo>
                    <a:pt x="1419847" y="952500"/>
                  </a:lnTo>
                  <a:lnTo>
                    <a:pt x="1375089" y="927100"/>
                  </a:lnTo>
                  <a:lnTo>
                    <a:pt x="1365714" y="914400"/>
                  </a:lnTo>
                  <a:lnTo>
                    <a:pt x="1316739" y="914400"/>
                  </a:lnTo>
                  <a:lnTo>
                    <a:pt x="1301282" y="901700"/>
                  </a:lnTo>
                  <a:lnTo>
                    <a:pt x="1261859" y="889000"/>
                  </a:lnTo>
                  <a:lnTo>
                    <a:pt x="1229802" y="876300"/>
                  </a:lnTo>
                  <a:lnTo>
                    <a:pt x="1143846" y="850900"/>
                  </a:lnTo>
                  <a:lnTo>
                    <a:pt x="1093314" y="825500"/>
                  </a:lnTo>
                  <a:lnTo>
                    <a:pt x="1039990" y="800100"/>
                  </a:lnTo>
                  <a:lnTo>
                    <a:pt x="931698" y="774700"/>
                  </a:lnTo>
                  <a:close/>
                </a:path>
                <a:path w="2687954" h="1524000">
                  <a:moveTo>
                    <a:pt x="1838945" y="609600"/>
                  </a:moveTo>
                  <a:lnTo>
                    <a:pt x="1747634" y="609600"/>
                  </a:lnTo>
                  <a:lnTo>
                    <a:pt x="1750366" y="622300"/>
                  </a:lnTo>
                  <a:lnTo>
                    <a:pt x="1752920" y="635000"/>
                  </a:lnTo>
                  <a:lnTo>
                    <a:pt x="1755403" y="647700"/>
                  </a:lnTo>
                  <a:lnTo>
                    <a:pt x="1757921" y="647700"/>
                  </a:lnTo>
                  <a:lnTo>
                    <a:pt x="1770229" y="698500"/>
                  </a:lnTo>
                  <a:lnTo>
                    <a:pt x="1784383" y="749300"/>
                  </a:lnTo>
                  <a:lnTo>
                    <a:pt x="1800518" y="800100"/>
                  </a:lnTo>
                  <a:lnTo>
                    <a:pt x="1818771" y="850900"/>
                  </a:lnTo>
                  <a:lnTo>
                    <a:pt x="1839277" y="889000"/>
                  </a:lnTo>
                  <a:lnTo>
                    <a:pt x="1862170" y="939800"/>
                  </a:lnTo>
                  <a:lnTo>
                    <a:pt x="1887588" y="990600"/>
                  </a:lnTo>
                  <a:lnTo>
                    <a:pt x="1907989" y="1016000"/>
                  </a:lnTo>
                  <a:lnTo>
                    <a:pt x="1931260" y="1054100"/>
                  </a:lnTo>
                  <a:lnTo>
                    <a:pt x="1956221" y="1079500"/>
                  </a:lnTo>
                  <a:lnTo>
                    <a:pt x="1982838" y="1117600"/>
                  </a:lnTo>
                  <a:lnTo>
                    <a:pt x="2228184" y="1117600"/>
                  </a:lnTo>
                  <a:lnTo>
                    <a:pt x="2242703" y="1104900"/>
                  </a:lnTo>
                  <a:lnTo>
                    <a:pt x="2007476" y="1104900"/>
                  </a:lnTo>
                  <a:lnTo>
                    <a:pt x="1965058" y="1054100"/>
                  </a:lnTo>
                  <a:lnTo>
                    <a:pt x="1947677" y="1041400"/>
                  </a:lnTo>
                  <a:lnTo>
                    <a:pt x="1930784" y="1016000"/>
                  </a:lnTo>
                  <a:lnTo>
                    <a:pt x="1914677" y="990600"/>
                  </a:lnTo>
                  <a:lnTo>
                    <a:pt x="1899653" y="965200"/>
                  </a:lnTo>
                  <a:lnTo>
                    <a:pt x="1894065" y="965200"/>
                  </a:lnTo>
                  <a:lnTo>
                    <a:pt x="1898764" y="952500"/>
                  </a:lnTo>
                  <a:lnTo>
                    <a:pt x="1907449" y="939800"/>
                  </a:lnTo>
                  <a:lnTo>
                    <a:pt x="1913766" y="927100"/>
                  </a:lnTo>
                  <a:lnTo>
                    <a:pt x="1918106" y="914400"/>
                  </a:lnTo>
                  <a:lnTo>
                    <a:pt x="1920862" y="901700"/>
                  </a:lnTo>
                  <a:lnTo>
                    <a:pt x="1922435" y="876300"/>
                  </a:lnTo>
                  <a:lnTo>
                    <a:pt x="1920592" y="850900"/>
                  </a:lnTo>
                  <a:lnTo>
                    <a:pt x="1916343" y="825500"/>
                  </a:lnTo>
                  <a:lnTo>
                    <a:pt x="1910702" y="800100"/>
                  </a:lnTo>
                  <a:lnTo>
                    <a:pt x="1897977" y="749300"/>
                  </a:lnTo>
                  <a:lnTo>
                    <a:pt x="1882364" y="711200"/>
                  </a:lnTo>
                  <a:lnTo>
                    <a:pt x="1864323" y="660400"/>
                  </a:lnTo>
                  <a:lnTo>
                    <a:pt x="1844320" y="622300"/>
                  </a:lnTo>
                  <a:lnTo>
                    <a:pt x="1838945" y="609600"/>
                  </a:lnTo>
                  <a:close/>
                </a:path>
                <a:path w="2687954" h="1524000">
                  <a:moveTo>
                    <a:pt x="2655938" y="850900"/>
                  </a:moveTo>
                  <a:lnTo>
                    <a:pt x="2652890" y="850900"/>
                  </a:lnTo>
                  <a:lnTo>
                    <a:pt x="2605507" y="863600"/>
                  </a:lnTo>
                  <a:lnTo>
                    <a:pt x="2560529" y="889000"/>
                  </a:lnTo>
                  <a:lnTo>
                    <a:pt x="2517123" y="901700"/>
                  </a:lnTo>
                  <a:lnTo>
                    <a:pt x="2431113" y="952500"/>
                  </a:lnTo>
                  <a:lnTo>
                    <a:pt x="2261222" y="1054100"/>
                  </a:lnTo>
                  <a:lnTo>
                    <a:pt x="2244702" y="1054100"/>
                  </a:lnTo>
                  <a:lnTo>
                    <a:pt x="2227265" y="1066800"/>
                  </a:lnTo>
                  <a:lnTo>
                    <a:pt x="2209376" y="1066800"/>
                  </a:lnTo>
                  <a:lnTo>
                    <a:pt x="2191499" y="1079500"/>
                  </a:lnTo>
                  <a:lnTo>
                    <a:pt x="2162975" y="1079500"/>
                  </a:lnTo>
                  <a:lnTo>
                    <a:pt x="2134095" y="1092200"/>
                  </a:lnTo>
                  <a:lnTo>
                    <a:pt x="2105024" y="1092200"/>
                  </a:lnTo>
                  <a:lnTo>
                    <a:pt x="2075929" y="1104900"/>
                  </a:lnTo>
                  <a:lnTo>
                    <a:pt x="2242703" y="1104900"/>
                  </a:lnTo>
                  <a:lnTo>
                    <a:pt x="2257221" y="1092200"/>
                  </a:lnTo>
                  <a:lnTo>
                    <a:pt x="2433053" y="990600"/>
                  </a:lnTo>
                  <a:lnTo>
                    <a:pt x="2474074" y="977900"/>
                  </a:lnTo>
                  <a:lnTo>
                    <a:pt x="2525519" y="952500"/>
                  </a:lnTo>
                  <a:lnTo>
                    <a:pt x="2580774" y="939800"/>
                  </a:lnTo>
                  <a:lnTo>
                    <a:pt x="2633225" y="914400"/>
                  </a:lnTo>
                  <a:lnTo>
                    <a:pt x="2676258" y="901700"/>
                  </a:lnTo>
                  <a:lnTo>
                    <a:pt x="2687620" y="889000"/>
                  </a:lnTo>
                  <a:lnTo>
                    <a:pt x="2677052" y="876300"/>
                  </a:lnTo>
                  <a:lnTo>
                    <a:pt x="2661006" y="863600"/>
                  </a:lnTo>
                  <a:lnTo>
                    <a:pt x="2655938" y="850900"/>
                  </a:lnTo>
                  <a:close/>
                </a:path>
                <a:path w="2687954" h="1524000">
                  <a:moveTo>
                    <a:pt x="2530764" y="1005432"/>
                  </a:moveTo>
                  <a:lnTo>
                    <a:pt x="2515476" y="1016000"/>
                  </a:lnTo>
                  <a:lnTo>
                    <a:pt x="2520302" y="1016000"/>
                  </a:lnTo>
                  <a:lnTo>
                    <a:pt x="2530764" y="1005432"/>
                  </a:lnTo>
                  <a:close/>
                </a:path>
                <a:path w="2687954" h="1524000">
                  <a:moveTo>
                    <a:pt x="2536490" y="1001474"/>
                  </a:moveTo>
                  <a:lnTo>
                    <a:pt x="2532875" y="1003300"/>
                  </a:lnTo>
                  <a:lnTo>
                    <a:pt x="2530764" y="1005432"/>
                  </a:lnTo>
                  <a:lnTo>
                    <a:pt x="2536490" y="1001474"/>
                  </a:lnTo>
                  <a:close/>
                </a:path>
                <a:path w="2687954" h="1524000">
                  <a:moveTo>
                    <a:pt x="2570594" y="977900"/>
                  </a:moveTo>
                  <a:lnTo>
                    <a:pt x="2536490" y="1001474"/>
                  </a:lnTo>
                  <a:lnTo>
                    <a:pt x="2558021" y="990600"/>
                  </a:lnTo>
                  <a:lnTo>
                    <a:pt x="2570594" y="977900"/>
                  </a:lnTo>
                  <a:close/>
                </a:path>
                <a:path w="2687954" h="1524000">
                  <a:moveTo>
                    <a:pt x="1762366" y="381000"/>
                  </a:moveTo>
                  <a:lnTo>
                    <a:pt x="1749920" y="381000"/>
                  </a:lnTo>
                  <a:lnTo>
                    <a:pt x="1732422" y="406400"/>
                  </a:lnTo>
                  <a:lnTo>
                    <a:pt x="1704093" y="457200"/>
                  </a:lnTo>
                  <a:lnTo>
                    <a:pt x="1679395" y="520700"/>
                  </a:lnTo>
                  <a:lnTo>
                    <a:pt x="1670672" y="558800"/>
                  </a:lnTo>
                  <a:lnTo>
                    <a:pt x="1665949" y="609600"/>
                  </a:lnTo>
                  <a:lnTo>
                    <a:pt x="1664322" y="647700"/>
                  </a:lnTo>
                  <a:lnTo>
                    <a:pt x="1666092" y="698500"/>
                  </a:lnTo>
                  <a:lnTo>
                    <a:pt x="1672507" y="749300"/>
                  </a:lnTo>
                  <a:lnTo>
                    <a:pt x="1683853" y="800100"/>
                  </a:lnTo>
                  <a:lnTo>
                    <a:pt x="1722488" y="889000"/>
                  </a:lnTo>
                  <a:lnTo>
                    <a:pt x="1736021" y="901700"/>
                  </a:lnTo>
                  <a:lnTo>
                    <a:pt x="1751222" y="927100"/>
                  </a:lnTo>
                  <a:lnTo>
                    <a:pt x="1768565" y="939800"/>
                  </a:lnTo>
                  <a:lnTo>
                    <a:pt x="1788528" y="965200"/>
                  </a:lnTo>
                  <a:lnTo>
                    <a:pt x="1802998" y="965200"/>
                  </a:lnTo>
                  <a:lnTo>
                    <a:pt x="1818278" y="977900"/>
                  </a:lnTo>
                  <a:lnTo>
                    <a:pt x="1859775" y="977900"/>
                  </a:lnTo>
                  <a:lnTo>
                    <a:pt x="1856473" y="965200"/>
                  </a:lnTo>
                  <a:lnTo>
                    <a:pt x="1835587" y="927100"/>
                  </a:lnTo>
                  <a:lnTo>
                    <a:pt x="1816938" y="889000"/>
                  </a:lnTo>
                  <a:lnTo>
                    <a:pt x="1800434" y="838200"/>
                  </a:lnTo>
                  <a:lnTo>
                    <a:pt x="1785983" y="787400"/>
                  </a:lnTo>
                  <a:lnTo>
                    <a:pt x="1773494" y="749300"/>
                  </a:lnTo>
                  <a:lnTo>
                    <a:pt x="1762874" y="698500"/>
                  </a:lnTo>
                  <a:lnTo>
                    <a:pt x="1758421" y="673100"/>
                  </a:lnTo>
                  <a:lnTo>
                    <a:pt x="1754206" y="660400"/>
                  </a:lnTo>
                  <a:lnTo>
                    <a:pt x="1750515" y="635000"/>
                  </a:lnTo>
                  <a:lnTo>
                    <a:pt x="1747634" y="609600"/>
                  </a:lnTo>
                  <a:lnTo>
                    <a:pt x="1838945" y="609600"/>
                  </a:lnTo>
                  <a:lnTo>
                    <a:pt x="1822818" y="571500"/>
                  </a:lnTo>
                  <a:lnTo>
                    <a:pt x="1808225" y="546100"/>
                  </a:lnTo>
                  <a:lnTo>
                    <a:pt x="1794751" y="520700"/>
                  </a:lnTo>
                  <a:lnTo>
                    <a:pt x="1782991" y="482600"/>
                  </a:lnTo>
                  <a:lnTo>
                    <a:pt x="1773542" y="457200"/>
                  </a:lnTo>
                  <a:lnTo>
                    <a:pt x="1769313" y="431800"/>
                  </a:lnTo>
                  <a:lnTo>
                    <a:pt x="1766096" y="419100"/>
                  </a:lnTo>
                  <a:lnTo>
                    <a:pt x="1763808" y="393700"/>
                  </a:lnTo>
                  <a:lnTo>
                    <a:pt x="1762366" y="381000"/>
                  </a:lnTo>
                  <a:close/>
                </a:path>
                <a:path w="2687954" h="1524000">
                  <a:moveTo>
                    <a:pt x="1201329" y="368300"/>
                  </a:moveTo>
                  <a:lnTo>
                    <a:pt x="1172578" y="368300"/>
                  </a:lnTo>
                  <a:lnTo>
                    <a:pt x="1174102" y="381000"/>
                  </a:lnTo>
                  <a:lnTo>
                    <a:pt x="1175753" y="393700"/>
                  </a:lnTo>
                  <a:lnTo>
                    <a:pt x="1183462" y="431800"/>
                  </a:lnTo>
                  <a:lnTo>
                    <a:pt x="1191004" y="482600"/>
                  </a:lnTo>
                  <a:lnTo>
                    <a:pt x="1198679" y="533400"/>
                  </a:lnTo>
                  <a:lnTo>
                    <a:pt x="1206788" y="584200"/>
                  </a:lnTo>
                  <a:lnTo>
                    <a:pt x="1215630" y="635000"/>
                  </a:lnTo>
                  <a:lnTo>
                    <a:pt x="1225505" y="673100"/>
                  </a:lnTo>
                  <a:lnTo>
                    <a:pt x="1236713" y="723900"/>
                  </a:lnTo>
                  <a:lnTo>
                    <a:pt x="1249034" y="774700"/>
                  </a:lnTo>
                  <a:lnTo>
                    <a:pt x="1264129" y="812800"/>
                  </a:lnTo>
                  <a:lnTo>
                    <a:pt x="1282629" y="850900"/>
                  </a:lnTo>
                  <a:lnTo>
                    <a:pt x="1305166" y="889000"/>
                  </a:lnTo>
                  <a:lnTo>
                    <a:pt x="1321803" y="914400"/>
                  </a:lnTo>
                  <a:lnTo>
                    <a:pt x="1365714" y="914400"/>
                  </a:lnTo>
                  <a:lnTo>
                    <a:pt x="1346965" y="889000"/>
                  </a:lnTo>
                  <a:lnTo>
                    <a:pt x="1328389" y="850900"/>
                  </a:lnTo>
                  <a:lnTo>
                    <a:pt x="1312278" y="812800"/>
                  </a:lnTo>
                  <a:lnTo>
                    <a:pt x="1282052" y="736600"/>
                  </a:lnTo>
                  <a:lnTo>
                    <a:pt x="1271015" y="698500"/>
                  </a:lnTo>
                  <a:lnTo>
                    <a:pt x="1260811" y="660400"/>
                  </a:lnTo>
                  <a:lnTo>
                    <a:pt x="1251512" y="622300"/>
                  </a:lnTo>
                  <a:lnTo>
                    <a:pt x="1243190" y="584200"/>
                  </a:lnTo>
                  <a:lnTo>
                    <a:pt x="1234214" y="533400"/>
                  </a:lnTo>
                  <a:lnTo>
                    <a:pt x="1225299" y="482600"/>
                  </a:lnTo>
                  <a:lnTo>
                    <a:pt x="1215740" y="431800"/>
                  </a:lnTo>
                  <a:lnTo>
                    <a:pt x="1204836" y="393700"/>
                  </a:lnTo>
                  <a:lnTo>
                    <a:pt x="1201329" y="368300"/>
                  </a:lnTo>
                  <a:close/>
                </a:path>
                <a:path w="2687954" h="1524000">
                  <a:moveTo>
                    <a:pt x="1089" y="875789"/>
                  </a:moveTo>
                  <a:lnTo>
                    <a:pt x="0" y="876300"/>
                  </a:lnTo>
                  <a:lnTo>
                    <a:pt x="977" y="876300"/>
                  </a:lnTo>
                  <a:lnTo>
                    <a:pt x="1089" y="875789"/>
                  </a:lnTo>
                  <a:close/>
                </a:path>
                <a:path w="2687954" h="1524000">
                  <a:moveTo>
                    <a:pt x="748132" y="850900"/>
                  </a:moveTo>
                  <a:lnTo>
                    <a:pt x="203257" y="850900"/>
                  </a:lnTo>
                  <a:lnTo>
                    <a:pt x="250217" y="863600"/>
                  </a:lnTo>
                  <a:lnTo>
                    <a:pt x="345616" y="863600"/>
                  </a:lnTo>
                  <a:lnTo>
                    <a:pt x="394251" y="876300"/>
                  </a:lnTo>
                  <a:lnTo>
                    <a:pt x="675766" y="876300"/>
                  </a:lnTo>
                  <a:lnTo>
                    <a:pt x="748132" y="850900"/>
                  </a:lnTo>
                  <a:close/>
                </a:path>
                <a:path w="2687954" h="1524000">
                  <a:moveTo>
                    <a:pt x="27075" y="863600"/>
                  </a:moveTo>
                  <a:lnTo>
                    <a:pt x="3746" y="863600"/>
                  </a:lnTo>
                  <a:lnTo>
                    <a:pt x="1089" y="875789"/>
                  </a:lnTo>
                  <a:lnTo>
                    <a:pt x="27075" y="863600"/>
                  </a:lnTo>
                  <a:close/>
                </a:path>
                <a:path w="2687954" h="1524000">
                  <a:moveTo>
                    <a:pt x="572322" y="571500"/>
                  </a:moveTo>
                  <a:lnTo>
                    <a:pt x="522967" y="571500"/>
                  </a:lnTo>
                  <a:lnTo>
                    <a:pt x="425105" y="596900"/>
                  </a:lnTo>
                  <a:lnTo>
                    <a:pt x="376570" y="596900"/>
                  </a:lnTo>
                  <a:lnTo>
                    <a:pt x="328282" y="622300"/>
                  </a:lnTo>
                  <a:lnTo>
                    <a:pt x="281534" y="635000"/>
                  </a:lnTo>
                  <a:lnTo>
                    <a:pt x="235992" y="660400"/>
                  </a:lnTo>
                  <a:lnTo>
                    <a:pt x="191979" y="673100"/>
                  </a:lnTo>
                  <a:lnTo>
                    <a:pt x="149817" y="711200"/>
                  </a:lnTo>
                  <a:lnTo>
                    <a:pt x="109829" y="736600"/>
                  </a:lnTo>
                  <a:lnTo>
                    <a:pt x="80939" y="762000"/>
                  </a:lnTo>
                  <a:lnTo>
                    <a:pt x="54552" y="787400"/>
                  </a:lnTo>
                  <a:lnTo>
                    <a:pt x="30823" y="825500"/>
                  </a:lnTo>
                  <a:lnTo>
                    <a:pt x="9906" y="850900"/>
                  </a:lnTo>
                  <a:lnTo>
                    <a:pt x="6756" y="863600"/>
                  </a:lnTo>
                  <a:lnTo>
                    <a:pt x="81331" y="863600"/>
                  </a:lnTo>
                  <a:lnTo>
                    <a:pt x="108750" y="850900"/>
                  </a:lnTo>
                  <a:lnTo>
                    <a:pt x="748132" y="850900"/>
                  </a:lnTo>
                  <a:lnTo>
                    <a:pt x="782815" y="838200"/>
                  </a:lnTo>
                  <a:lnTo>
                    <a:pt x="800710" y="838200"/>
                  </a:lnTo>
                  <a:lnTo>
                    <a:pt x="816819" y="825500"/>
                  </a:lnTo>
                  <a:lnTo>
                    <a:pt x="830785" y="800100"/>
                  </a:lnTo>
                  <a:lnTo>
                    <a:pt x="842251" y="787400"/>
                  </a:lnTo>
                  <a:lnTo>
                    <a:pt x="847077" y="774700"/>
                  </a:lnTo>
                  <a:lnTo>
                    <a:pt x="931698" y="774700"/>
                  </a:lnTo>
                  <a:lnTo>
                    <a:pt x="829772" y="749300"/>
                  </a:lnTo>
                  <a:lnTo>
                    <a:pt x="310502" y="749300"/>
                  </a:lnTo>
                  <a:lnTo>
                    <a:pt x="341871" y="736600"/>
                  </a:lnTo>
                  <a:lnTo>
                    <a:pt x="405085" y="736600"/>
                  </a:lnTo>
                  <a:lnTo>
                    <a:pt x="436740" y="723900"/>
                  </a:lnTo>
                  <a:lnTo>
                    <a:pt x="488037" y="723900"/>
                  </a:lnTo>
                  <a:lnTo>
                    <a:pt x="539338" y="711200"/>
                  </a:lnTo>
                  <a:lnTo>
                    <a:pt x="857364" y="711200"/>
                  </a:lnTo>
                  <a:lnTo>
                    <a:pt x="850089" y="685800"/>
                  </a:lnTo>
                  <a:lnTo>
                    <a:pt x="838695" y="673100"/>
                  </a:lnTo>
                  <a:lnTo>
                    <a:pt x="823681" y="647700"/>
                  </a:lnTo>
                  <a:lnTo>
                    <a:pt x="805548" y="635000"/>
                  </a:lnTo>
                  <a:lnTo>
                    <a:pt x="774635" y="622300"/>
                  </a:lnTo>
                  <a:lnTo>
                    <a:pt x="741794" y="609600"/>
                  </a:lnTo>
                  <a:lnTo>
                    <a:pt x="707428" y="596900"/>
                  </a:lnTo>
                  <a:lnTo>
                    <a:pt x="671944" y="584200"/>
                  </a:lnTo>
                  <a:lnTo>
                    <a:pt x="621976" y="584200"/>
                  </a:lnTo>
                  <a:lnTo>
                    <a:pt x="572322" y="571500"/>
                  </a:lnTo>
                  <a:close/>
                </a:path>
                <a:path w="2687954" h="1524000">
                  <a:moveTo>
                    <a:pt x="779448" y="736600"/>
                  </a:moveTo>
                  <a:lnTo>
                    <a:pt x="373621" y="736600"/>
                  </a:lnTo>
                  <a:lnTo>
                    <a:pt x="342109" y="749300"/>
                  </a:lnTo>
                  <a:lnTo>
                    <a:pt x="829772" y="749300"/>
                  </a:lnTo>
                  <a:lnTo>
                    <a:pt x="779448" y="736600"/>
                  </a:lnTo>
                  <a:close/>
                </a:path>
                <a:path w="2687954" h="1524000">
                  <a:moveTo>
                    <a:pt x="577229" y="723900"/>
                  </a:moveTo>
                  <a:lnTo>
                    <a:pt x="526465" y="736600"/>
                  </a:lnTo>
                  <a:lnTo>
                    <a:pt x="627907" y="736600"/>
                  </a:lnTo>
                  <a:lnTo>
                    <a:pt x="577229" y="723900"/>
                  </a:lnTo>
                  <a:close/>
                </a:path>
                <a:path w="2687954" h="1524000">
                  <a:moveTo>
                    <a:pt x="857364" y="711200"/>
                  </a:moveTo>
                  <a:lnTo>
                    <a:pt x="744439" y="711200"/>
                  </a:lnTo>
                  <a:lnTo>
                    <a:pt x="795651" y="723900"/>
                  </a:lnTo>
                  <a:lnTo>
                    <a:pt x="859523" y="723900"/>
                  </a:lnTo>
                  <a:lnTo>
                    <a:pt x="857364" y="711200"/>
                  </a:lnTo>
                  <a:close/>
                </a:path>
                <a:path w="2687954" h="1524000">
                  <a:moveTo>
                    <a:pt x="969141" y="0"/>
                  </a:moveTo>
                  <a:lnTo>
                    <a:pt x="804024" y="0"/>
                  </a:lnTo>
                  <a:lnTo>
                    <a:pt x="852592" y="38100"/>
                  </a:lnTo>
                  <a:lnTo>
                    <a:pt x="895431" y="76200"/>
                  </a:lnTo>
                  <a:lnTo>
                    <a:pt x="932167" y="114300"/>
                  </a:lnTo>
                  <a:lnTo>
                    <a:pt x="962426" y="152400"/>
                  </a:lnTo>
                  <a:lnTo>
                    <a:pt x="985834" y="190500"/>
                  </a:lnTo>
                  <a:lnTo>
                    <a:pt x="1002017" y="228600"/>
                  </a:lnTo>
                  <a:lnTo>
                    <a:pt x="1020123" y="279400"/>
                  </a:lnTo>
                  <a:lnTo>
                    <a:pt x="1042838" y="317500"/>
                  </a:lnTo>
                  <a:lnTo>
                    <a:pt x="1072362" y="355600"/>
                  </a:lnTo>
                  <a:lnTo>
                    <a:pt x="1110895" y="368300"/>
                  </a:lnTo>
                  <a:lnTo>
                    <a:pt x="1160640" y="381000"/>
                  </a:lnTo>
                  <a:lnTo>
                    <a:pt x="1172578" y="368300"/>
                  </a:lnTo>
                  <a:lnTo>
                    <a:pt x="1201329" y="368300"/>
                  </a:lnTo>
                  <a:lnTo>
                    <a:pt x="1197454" y="355600"/>
                  </a:lnTo>
                  <a:lnTo>
                    <a:pt x="1193459" y="342900"/>
                  </a:lnTo>
                  <a:lnTo>
                    <a:pt x="1189596" y="330200"/>
                  </a:lnTo>
                  <a:lnTo>
                    <a:pt x="1177904" y="292100"/>
                  </a:lnTo>
                  <a:lnTo>
                    <a:pt x="1164259" y="254000"/>
                  </a:lnTo>
                  <a:lnTo>
                    <a:pt x="1147662" y="215900"/>
                  </a:lnTo>
                  <a:lnTo>
                    <a:pt x="1127112" y="177800"/>
                  </a:lnTo>
                  <a:lnTo>
                    <a:pt x="1121728" y="165100"/>
                  </a:lnTo>
                  <a:lnTo>
                    <a:pt x="1115952" y="165100"/>
                  </a:lnTo>
                  <a:lnTo>
                    <a:pt x="1110485" y="152400"/>
                  </a:lnTo>
                  <a:lnTo>
                    <a:pt x="1106030" y="139700"/>
                  </a:lnTo>
                  <a:lnTo>
                    <a:pt x="1287818" y="139700"/>
                  </a:lnTo>
                  <a:lnTo>
                    <a:pt x="1261605" y="101600"/>
                  </a:lnTo>
                  <a:lnTo>
                    <a:pt x="1223580" y="76200"/>
                  </a:lnTo>
                  <a:lnTo>
                    <a:pt x="1169911" y="50800"/>
                  </a:lnTo>
                  <a:lnTo>
                    <a:pt x="1128512" y="25400"/>
                  </a:lnTo>
                  <a:lnTo>
                    <a:pt x="1080426" y="12700"/>
                  </a:lnTo>
                  <a:lnTo>
                    <a:pt x="1026889" y="12700"/>
                  </a:lnTo>
                  <a:lnTo>
                    <a:pt x="969141" y="0"/>
                  </a:lnTo>
                  <a:close/>
                </a:path>
                <a:path w="2687954" h="1524000">
                  <a:moveTo>
                    <a:pt x="1287818" y="139700"/>
                  </a:moveTo>
                  <a:lnTo>
                    <a:pt x="1106030" y="139700"/>
                  </a:lnTo>
                  <a:lnTo>
                    <a:pt x="1119113" y="152400"/>
                  </a:lnTo>
                  <a:lnTo>
                    <a:pt x="1130874" y="165100"/>
                  </a:lnTo>
                  <a:lnTo>
                    <a:pt x="1141516" y="190500"/>
                  </a:lnTo>
                  <a:lnTo>
                    <a:pt x="1151242" y="203200"/>
                  </a:lnTo>
                  <a:lnTo>
                    <a:pt x="1173219" y="228600"/>
                  </a:lnTo>
                  <a:lnTo>
                    <a:pt x="1192469" y="266700"/>
                  </a:lnTo>
                  <a:lnTo>
                    <a:pt x="1209267" y="304800"/>
                  </a:lnTo>
                  <a:lnTo>
                    <a:pt x="1223886" y="342900"/>
                  </a:lnTo>
                  <a:lnTo>
                    <a:pt x="1227696" y="355600"/>
                  </a:lnTo>
                  <a:lnTo>
                    <a:pt x="1241158" y="355600"/>
                  </a:lnTo>
                  <a:lnTo>
                    <a:pt x="1280659" y="330200"/>
                  </a:lnTo>
                  <a:lnTo>
                    <a:pt x="1304944" y="292100"/>
                  </a:lnTo>
                  <a:lnTo>
                    <a:pt x="1313560" y="241300"/>
                  </a:lnTo>
                  <a:lnTo>
                    <a:pt x="1306055" y="190500"/>
                  </a:lnTo>
                  <a:lnTo>
                    <a:pt x="1287818" y="139700"/>
                  </a:lnTo>
                  <a:close/>
                </a:path>
              </a:pathLst>
            </a:custGeom>
            <a:solidFill>
              <a:srgbClr val="FFFFFF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3212" y="3377183"/>
              <a:ext cx="3045460" cy="3080385"/>
            </a:xfrm>
            <a:custGeom>
              <a:avLst/>
              <a:gdLst/>
              <a:ahLst/>
              <a:cxnLst/>
              <a:rect l="l" t="t" r="r" b="b"/>
              <a:pathLst>
                <a:path w="3045460" h="3080385">
                  <a:moveTo>
                    <a:pt x="455676" y="227838"/>
                  </a:moveTo>
                  <a:lnTo>
                    <a:pt x="451040" y="181914"/>
                  </a:lnTo>
                  <a:lnTo>
                    <a:pt x="437769" y="139153"/>
                  </a:lnTo>
                  <a:lnTo>
                    <a:pt x="416763" y="100444"/>
                  </a:lnTo>
                  <a:lnTo>
                    <a:pt x="388937" y="66725"/>
                  </a:lnTo>
                  <a:lnTo>
                    <a:pt x="355219" y="38912"/>
                  </a:lnTo>
                  <a:lnTo>
                    <a:pt x="316522" y="17907"/>
                  </a:lnTo>
                  <a:lnTo>
                    <a:pt x="273748" y="4635"/>
                  </a:lnTo>
                  <a:lnTo>
                    <a:pt x="227838" y="0"/>
                  </a:lnTo>
                  <a:lnTo>
                    <a:pt x="181914" y="4635"/>
                  </a:lnTo>
                  <a:lnTo>
                    <a:pt x="139141" y="17907"/>
                  </a:lnTo>
                  <a:lnTo>
                    <a:pt x="100444" y="38912"/>
                  </a:lnTo>
                  <a:lnTo>
                    <a:pt x="66725" y="66725"/>
                  </a:lnTo>
                  <a:lnTo>
                    <a:pt x="38900" y="100444"/>
                  </a:lnTo>
                  <a:lnTo>
                    <a:pt x="17894" y="139153"/>
                  </a:lnTo>
                  <a:lnTo>
                    <a:pt x="4622" y="181914"/>
                  </a:lnTo>
                  <a:lnTo>
                    <a:pt x="0" y="227838"/>
                  </a:lnTo>
                  <a:lnTo>
                    <a:pt x="4622" y="273773"/>
                  </a:lnTo>
                  <a:lnTo>
                    <a:pt x="17894" y="316534"/>
                  </a:lnTo>
                  <a:lnTo>
                    <a:pt x="38900" y="355244"/>
                  </a:lnTo>
                  <a:lnTo>
                    <a:pt x="66725" y="388962"/>
                  </a:lnTo>
                  <a:lnTo>
                    <a:pt x="100444" y="416775"/>
                  </a:lnTo>
                  <a:lnTo>
                    <a:pt x="139141" y="437781"/>
                  </a:lnTo>
                  <a:lnTo>
                    <a:pt x="181914" y="451053"/>
                  </a:lnTo>
                  <a:lnTo>
                    <a:pt x="227838" y="455676"/>
                  </a:lnTo>
                  <a:lnTo>
                    <a:pt x="273748" y="451053"/>
                  </a:lnTo>
                  <a:lnTo>
                    <a:pt x="316522" y="437781"/>
                  </a:lnTo>
                  <a:lnTo>
                    <a:pt x="355219" y="416775"/>
                  </a:lnTo>
                  <a:lnTo>
                    <a:pt x="388937" y="388962"/>
                  </a:lnTo>
                  <a:lnTo>
                    <a:pt x="416763" y="355244"/>
                  </a:lnTo>
                  <a:lnTo>
                    <a:pt x="437769" y="316534"/>
                  </a:lnTo>
                  <a:lnTo>
                    <a:pt x="451040" y="273773"/>
                  </a:lnTo>
                  <a:lnTo>
                    <a:pt x="455676" y="227838"/>
                  </a:lnTo>
                  <a:close/>
                </a:path>
                <a:path w="3045460" h="3080385">
                  <a:moveTo>
                    <a:pt x="2476500" y="2722626"/>
                  </a:moveTo>
                  <a:lnTo>
                    <a:pt x="2473236" y="2674137"/>
                  </a:lnTo>
                  <a:lnTo>
                    <a:pt x="2463723" y="2627630"/>
                  </a:lnTo>
                  <a:lnTo>
                    <a:pt x="2448407" y="2583523"/>
                  </a:lnTo>
                  <a:lnTo>
                    <a:pt x="2427694" y="2542260"/>
                  </a:lnTo>
                  <a:lnTo>
                    <a:pt x="2402027" y="2504249"/>
                  </a:lnTo>
                  <a:lnTo>
                    <a:pt x="2371814" y="2469934"/>
                  </a:lnTo>
                  <a:lnTo>
                    <a:pt x="2337485" y="2439720"/>
                  </a:lnTo>
                  <a:lnTo>
                    <a:pt x="2299487" y="2414041"/>
                  </a:lnTo>
                  <a:lnTo>
                    <a:pt x="2258212" y="2393340"/>
                  </a:lnTo>
                  <a:lnTo>
                    <a:pt x="2214118" y="2378024"/>
                  </a:lnTo>
                  <a:lnTo>
                    <a:pt x="2167610" y="2368512"/>
                  </a:lnTo>
                  <a:lnTo>
                    <a:pt x="2119122" y="2365248"/>
                  </a:lnTo>
                  <a:lnTo>
                    <a:pt x="2070620" y="2368512"/>
                  </a:lnTo>
                  <a:lnTo>
                    <a:pt x="2024113" y="2378024"/>
                  </a:lnTo>
                  <a:lnTo>
                    <a:pt x="1980018" y="2393340"/>
                  </a:lnTo>
                  <a:lnTo>
                    <a:pt x="1938743" y="2414041"/>
                  </a:lnTo>
                  <a:lnTo>
                    <a:pt x="1900745" y="2439720"/>
                  </a:lnTo>
                  <a:lnTo>
                    <a:pt x="1866417" y="2469934"/>
                  </a:lnTo>
                  <a:lnTo>
                    <a:pt x="1836204" y="2504249"/>
                  </a:lnTo>
                  <a:lnTo>
                    <a:pt x="1810537" y="2542260"/>
                  </a:lnTo>
                  <a:lnTo>
                    <a:pt x="1789823" y="2583523"/>
                  </a:lnTo>
                  <a:lnTo>
                    <a:pt x="1774507" y="2627630"/>
                  </a:lnTo>
                  <a:lnTo>
                    <a:pt x="1764995" y="2674137"/>
                  </a:lnTo>
                  <a:lnTo>
                    <a:pt x="1761744" y="2722626"/>
                  </a:lnTo>
                  <a:lnTo>
                    <a:pt x="1764995" y="2771127"/>
                  </a:lnTo>
                  <a:lnTo>
                    <a:pt x="1774507" y="2817634"/>
                  </a:lnTo>
                  <a:lnTo>
                    <a:pt x="1789823" y="2861741"/>
                  </a:lnTo>
                  <a:lnTo>
                    <a:pt x="1810537" y="2903004"/>
                  </a:lnTo>
                  <a:lnTo>
                    <a:pt x="1836204" y="2941015"/>
                  </a:lnTo>
                  <a:lnTo>
                    <a:pt x="1866417" y="2975330"/>
                  </a:lnTo>
                  <a:lnTo>
                    <a:pt x="1900745" y="3005544"/>
                  </a:lnTo>
                  <a:lnTo>
                    <a:pt x="1938743" y="3031223"/>
                  </a:lnTo>
                  <a:lnTo>
                    <a:pt x="1980018" y="3051924"/>
                  </a:lnTo>
                  <a:lnTo>
                    <a:pt x="2024113" y="3067240"/>
                  </a:lnTo>
                  <a:lnTo>
                    <a:pt x="2070620" y="3076752"/>
                  </a:lnTo>
                  <a:lnTo>
                    <a:pt x="2119122" y="3080004"/>
                  </a:lnTo>
                  <a:lnTo>
                    <a:pt x="2167610" y="3076752"/>
                  </a:lnTo>
                  <a:lnTo>
                    <a:pt x="2214118" y="3067240"/>
                  </a:lnTo>
                  <a:lnTo>
                    <a:pt x="2258212" y="3051924"/>
                  </a:lnTo>
                  <a:lnTo>
                    <a:pt x="2299487" y="3031223"/>
                  </a:lnTo>
                  <a:lnTo>
                    <a:pt x="2337485" y="3005544"/>
                  </a:lnTo>
                  <a:lnTo>
                    <a:pt x="2371814" y="2975330"/>
                  </a:lnTo>
                  <a:lnTo>
                    <a:pt x="2402027" y="2941015"/>
                  </a:lnTo>
                  <a:lnTo>
                    <a:pt x="2427694" y="2903004"/>
                  </a:lnTo>
                  <a:lnTo>
                    <a:pt x="2448407" y="2861741"/>
                  </a:lnTo>
                  <a:lnTo>
                    <a:pt x="2463723" y="2817634"/>
                  </a:lnTo>
                  <a:lnTo>
                    <a:pt x="2473236" y="2771127"/>
                  </a:lnTo>
                  <a:lnTo>
                    <a:pt x="2476500" y="2722626"/>
                  </a:lnTo>
                  <a:close/>
                </a:path>
                <a:path w="3045460" h="3080385">
                  <a:moveTo>
                    <a:pt x="3044952" y="646938"/>
                  </a:moveTo>
                  <a:lnTo>
                    <a:pt x="3042170" y="598703"/>
                  </a:lnTo>
                  <a:lnTo>
                    <a:pt x="3034042" y="552081"/>
                  </a:lnTo>
                  <a:lnTo>
                    <a:pt x="3020872" y="507415"/>
                  </a:lnTo>
                  <a:lnTo>
                    <a:pt x="3002965" y="464997"/>
                  </a:lnTo>
                  <a:lnTo>
                    <a:pt x="2980639" y="425145"/>
                  </a:lnTo>
                  <a:lnTo>
                    <a:pt x="2954210" y="388175"/>
                  </a:lnTo>
                  <a:lnTo>
                    <a:pt x="2923971" y="354380"/>
                  </a:lnTo>
                  <a:lnTo>
                    <a:pt x="2890253" y="324091"/>
                  </a:lnTo>
                  <a:lnTo>
                    <a:pt x="2853347" y="297611"/>
                  </a:lnTo>
                  <a:lnTo>
                    <a:pt x="2813570" y="275247"/>
                  </a:lnTo>
                  <a:lnTo>
                    <a:pt x="2771229" y="257302"/>
                  </a:lnTo>
                  <a:lnTo>
                    <a:pt x="2726639" y="244106"/>
                  </a:lnTo>
                  <a:lnTo>
                    <a:pt x="2680106" y="235966"/>
                  </a:lnTo>
                  <a:lnTo>
                    <a:pt x="2631948" y="233172"/>
                  </a:lnTo>
                  <a:lnTo>
                    <a:pt x="2583777" y="235966"/>
                  </a:lnTo>
                  <a:lnTo>
                    <a:pt x="2537244" y="244106"/>
                  </a:lnTo>
                  <a:lnTo>
                    <a:pt x="2492654" y="257302"/>
                  </a:lnTo>
                  <a:lnTo>
                    <a:pt x="2450312" y="275247"/>
                  </a:lnTo>
                  <a:lnTo>
                    <a:pt x="2410536" y="297611"/>
                  </a:lnTo>
                  <a:lnTo>
                    <a:pt x="2373630" y="324091"/>
                  </a:lnTo>
                  <a:lnTo>
                    <a:pt x="2339911" y="354380"/>
                  </a:lnTo>
                  <a:lnTo>
                    <a:pt x="2328087" y="367601"/>
                  </a:lnTo>
                  <a:lnTo>
                    <a:pt x="2325700" y="359867"/>
                  </a:lnTo>
                  <a:lnTo>
                    <a:pt x="2304326" y="320382"/>
                  </a:lnTo>
                  <a:lnTo>
                    <a:pt x="2276043" y="285991"/>
                  </a:lnTo>
                  <a:lnTo>
                    <a:pt x="2241753" y="257619"/>
                  </a:lnTo>
                  <a:lnTo>
                    <a:pt x="2202408" y="236194"/>
                  </a:lnTo>
                  <a:lnTo>
                    <a:pt x="2158923" y="222656"/>
                  </a:lnTo>
                  <a:lnTo>
                    <a:pt x="2112264" y="217932"/>
                  </a:lnTo>
                  <a:lnTo>
                    <a:pt x="2065591" y="222656"/>
                  </a:lnTo>
                  <a:lnTo>
                    <a:pt x="2022106" y="236194"/>
                  </a:lnTo>
                  <a:lnTo>
                    <a:pt x="1982762" y="257619"/>
                  </a:lnTo>
                  <a:lnTo>
                    <a:pt x="1948472" y="285991"/>
                  </a:lnTo>
                  <a:lnTo>
                    <a:pt x="1920189" y="320382"/>
                  </a:lnTo>
                  <a:lnTo>
                    <a:pt x="1898815" y="359867"/>
                  </a:lnTo>
                  <a:lnTo>
                    <a:pt x="1885315" y="403491"/>
                  </a:lnTo>
                  <a:lnTo>
                    <a:pt x="1880616" y="450342"/>
                  </a:lnTo>
                  <a:lnTo>
                    <a:pt x="1885315" y="497205"/>
                  </a:lnTo>
                  <a:lnTo>
                    <a:pt x="1898815" y="540829"/>
                  </a:lnTo>
                  <a:lnTo>
                    <a:pt x="1920189" y="580313"/>
                  </a:lnTo>
                  <a:lnTo>
                    <a:pt x="1948472" y="614705"/>
                  </a:lnTo>
                  <a:lnTo>
                    <a:pt x="1982762" y="643077"/>
                  </a:lnTo>
                  <a:lnTo>
                    <a:pt x="2022106" y="664502"/>
                  </a:lnTo>
                  <a:lnTo>
                    <a:pt x="2065591" y="678040"/>
                  </a:lnTo>
                  <a:lnTo>
                    <a:pt x="2112264" y="682752"/>
                  </a:lnTo>
                  <a:lnTo>
                    <a:pt x="2158923" y="678040"/>
                  </a:lnTo>
                  <a:lnTo>
                    <a:pt x="2202408" y="664502"/>
                  </a:lnTo>
                  <a:lnTo>
                    <a:pt x="2219414" y="655243"/>
                  </a:lnTo>
                  <a:lnTo>
                    <a:pt x="2221712" y="695185"/>
                  </a:lnTo>
                  <a:lnTo>
                    <a:pt x="2229840" y="741807"/>
                  </a:lnTo>
                  <a:lnTo>
                    <a:pt x="2243010" y="786472"/>
                  </a:lnTo>
                  <a:lnTo>
                    <a:pt x="2260917" y="828890"/>
                  </a:lnTo>
                  <a:lnTo>
                    <a:pt x="2283244" y="868743"/>
                  </a:lnTo>
                  <a:lnTo>
                    <a:pt x="2309672" y="905713"/>
                  </a:lnTo>
                  <a:lnTo>
                    <a:pt x="2339898" y="939507"/>
                  </a:lnTo>
                  <a:lnTo>
                    <a:pt x="2373630" y="969797"/>
                  </a:lnTo>
                  <a:lnTo>
                    <a:pt x="2410536" y="996276"/>
                  </a:lnTo>
                  <a:lnTo>
                    <a:pt x="2450312" y="1018641"/>
                  </a:lnTo>
                  <a:lnTo>
                    <a:pt x="2492654" y="1036586"/>
                  </a:lnTo>
                  <a:lnTo>
                    <a:pt x="2537244" y="1049782"/>
                  </a:lnTo>
                  <a:lnTo>
                    <a:pt x="2583777" y="1057922"/>
                  </a:lnTo>
                  <a:lnTo>
                    <a:pt x="2631948" y="1060704"/>
                  </a:lnTo>
                  <a:lnTo>
                    <a:pt x="2680106" y="1057922"/>
                  </a:lnTo>
                  <a:lnTo>
                    <a:pt x="2726639" y="1049782"/>
                  </a:lnTo>
                  <a:lnTo>
                    <a:pt x="2771229" y="1036586"/>
                  </a:lnTo>
                  <a:lnTo>
                    <a:pt x="2813570" y="1018641"/>
                  </a:lnTo>
                  <a:lnTo>
                    <a:pt x="2853347" y="996276"/>
                  </a:lnTo>
                  <a:lnTo>
                    <a:pt x="2890253" y="969797"/>
                  </a:lnTo>
                  <a:lnTo>
                    <a:pt x="2923984" y="939507"/>
                  </a:lnTo>
                  <a:lnTo>
                    <a:pt x="2954210" y="905713"/>
                  </a:lnTo>
                  <a:lnTo>
                    <a:pt x="2980639" y="868743"/>
                  </a:lnTo>
                  <a:lnTo>
                    <a:pt x="3002965" y="828890"/>
                  </a:lnTo>
                  <a:lnTo>
                    <a:pt x="3020872" y="786472"/>
                  </a:lnTo>
                  <a:lnTo>
                    <a:pt x="3034042" y="741807"/>
                  </a:lnTo>
                  <a:lnTo>
                    <a:pt x="3042170" y="695185"/>
                  </a:lnTo>
                  <a:lnTo>
                    <a:pt x="3044952" y="646938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53311" y="4689347"/>
              <a:ext cx="225551" cy="2255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5364" y="388619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5">
                  <a:moveTo>
                    <a:pt x="1039368" y="668274"/>
                  </a:moveTo>
                  <a:lnTo>
                    <a:pt x="1034643" y="621423"/>
                  </a:lnTo>
                  <a:lnTo>
                    <a:pt x="1021092" y="577799"/>
                  </a:lnTo>
                  <a:lnTo>
                    <a:pt x="999667" y="538314"/>
                  </a:lnTo>
                  <a:lnTo>
                    <a:pt x="971296" y="503923"/>
                  </a:lnTo>
                  <a:lnTo>
                    <a:pt x="936891" y="475551"/>
                  </a:lnTo>
                  <a:lnTo>
                    <a:pt x="897420" y="454126"/>
                  </a:lnTo>
                  <a:lnTo>
                    <a:pt x="853795" y="440588"/>
                  </a:lnTo>
                  <a:lnTo>
                    <a:pt x="826084" y="437794"/>
                  </a:lnTo>
                  <a:lnTo>
                    <a:pt x="827532" y="413004"/>
                  </a:lnTo>
                  <a:lnTo>
                    <a:pt x="824738" y="364845"/>
                  </a:lnTo>
                  <a:lnTo>
                    <a:pt x="816597" y="318312"/>
                  </a:lnTo>
                  <a:lnTo>
                    <a:pt x="803402" y="273723"/>
                  </a:lnTo>
                  <a:lnTo>
                    <a:pt x="785469" y="231381"/>
                  </a:lnTo>
                  <a:lnTo>
                    <a:pt x="763104" y="191604"/>
                  </a:lnTo>
                  <a:lnTo>
                    <a:pt x="736625" y="154698"/>
                  </a:lnTo>
                  <a:lnTo>
                    <a:pt x="706335" y="120967"/>
                  </a:lnTo>
                  <a:lnTo>
                    <a:pt x="672541" y="90741"/>
                  </a:lnTo>
                  <a:lnTo>
                    <a:pt x="635571" y="64312"/>
                  </a:lnTo>
                  <a:lnTo>
                    <a:pt x="595718" y="41986"/>
                  </a:lnTo>
                  <a:lnTo>
                    <a:pt x="553300" y="24079"/>
                  </a:lnTo>
                  <a:lnTo>
                    <a:pt x="508635" y="10909"/>
                  </a:lnTo>
                  <a:lnTo>
                    <a:pt x="462013" y="2781"/>
                  </a:lnTo>
                  <a:lnTo>
                    <a:pt x="413766" y="0"/>
                  </a:lnTo>
                  <a:lnTo>
                    <a:pt x="365506" y="2781"/>
                  </a:lnTo>
                  <a:lnTo>
                    <a:pt x="318884" y="10909"/>
                  </a:lnTo>
                  <a:lnTo>
                    <a:pt x="274218" y="24079"/>
                  </a:lnTo>
                  <a:lnTo>
                    <a:pt x="231800" y="41986"/>
                  </a:lnTo>
                  <a:lnTo>
                    <a:pt x="191947" y="64312"/>
                  </a:lnTo>
                  <a:lnTo>
                    <a:pt x="154978" y="90741"/>
                  </a:lnTo>
                  <a:lnTo>
                    <a:pt x="121183" y="120980"/>
                  </a:lnTo>
                  <a:lnTo>
                    <a:pt x="90893" y="154698"/>
                  </a:lnTo>
                  <a:lnTo>
                    <a:pt x="64414" y="191604"/>
                  </a:lnTo>
                  <a:lnTo>
                    <a:pt x="42049" y="231381"/>
                  </a:lnTo>
                  <a:lnTo>
                    <a:pt x="24117" y="273723"/>
                  </a:lnTo>
                  <a:lnTo>
                    <a:pt x="10922" y="318312"/>
                  </a:lnTo>
                  <a:lnTo>
                    <a:pt x="2781" y="364845"/>
                  </a:lnTo>
                  <a:lnTo>
                    <a:pt x="0" y="413004"/>
                  </a:lnTo>
                  <a:lnTo>
                    <a:pt x="2781" y="461175"/>
                  </a:lnTo>
                  <a:lnTo>
                    <a:pt x="10922" y="507707"/>
                  </a:lnTo>
                  <a:lnTo>
                    <a:pt x="24117" y="552297"/>
                  </a:lnTo>
                  <a:lnTo>
                    <a:pt x="42049" y="594639"/>
                  </a:lnTo>
                  <a:lnTo>
                    <a:pt x="64414" y="634415"/>
                  </a:lnTo>
                  <a:lnTo>
                    <a:pt x="90893" y="671322"/>
                  </a:lnTo>
                  <a:lnTo>
                    <a:pt x="121183" y="705040"/>
                  </a:lnTo>
                  <a:lnTo>
                    <a:pt x="154978" y="735279"/>
                  </a:lnTo>
                  <a:lnTo>
                    <a:pt x="191947" y="761707"/>
                  </a:lnTo>
                  <a:lnTo>
                    <a:pt x="231800" y="784034"/>
                  </a:lnTo>
                  <a:lnTo>
                    <a:pt x="274218" y="801941"/>
                  </a:lnTo>
                  <a:lnTo>
                    <a:pt x="318884" y="815111"/>
                  </a:lnTo>
                  <a:lnTo>
                    <a:pt x="365506" y="823239"/>
                  </a:lnTo>
                  <a:lnTo>
                    <a:pt x="413766" y="826008"/>
                  </a:lnTo>
                  <a:lnTo>
                    <a:pt x="462013" y="823239"/>
                  </a:lnTo>
                  <a:lnTo>
                    <a:pt x="508635" y="815111"/>
                  </a:lnTo>
                  <a:lnTo>
                    <a:pt x="553300" y="801941"/>
                  </a:lnTo>
                  <a:lnTo>
                    <a:pt x="595718" y="784034"/>
                  </a:lnTo>
                  <a:lnTo>
                    <a:pt x="603999" y="779399"/>
                  </a:lnTo>
                  <a:lnTo>
                    <a:pt x="614235" y="798245"/>
                  </a:lnTo>
                  <a:lnTo>
                    <a:pt x="642607" y="832637"/>
                  </a:lnTo>
                  <a:lnTo>
                    <a:pt x="677011" y="861009"/>
                  </a:lnTo>
                  <a:lnTo>
                    <a:pt x="716483" y="882434"/>
                  </a:lnTo>
                  <a:lnTo>
                    <a:pt x="760107" y="895972"/>
                  </a:lnTo>
                  <a:lnTo>
                    <a:pt x="806958" y="900684"/>
                  </a:lnTo>
                  <a:lnTo>
                    <a:pt x="853795" y="895972"/>
                  </a:lnTo>
                  <a:lnTo>
                    <a:pt x="897420" y="882434"/>
                  </a:lnTo>
                  <a:lnTo>
                    <a:pt x="936891" y="861009"/>
                  </a:lnTo>
                  <a:lnTo>
                    <a:pt x="971296" y="832637"/>
                  </a:lnTo>
                  <a:lnTo>
                    <a:pt x="999667" y="798245"/>
                  </a:lnTo>
                  <a:lnTo>
                    <a:pt x="1021092" y="758761"/>
                  </a:lnTo>
                  <a:lnTo>
                    <a:pt x="1034643" y="715137"/>
                  </a:lnTo>
                  <a:lnTo>
                    <a:pt x="1039368" y="668274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80" y="5050535"/>
              <a:ext cx="225552" cy="2255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1895" y="3717035"/>
              <a:ext cx="256540" cy="256540"/>
            </a:xfrm>
            <a:custGeom>
              <a:avLst/>
              <a:gdLst/>
              <a:ahLst/>
              <a:cxnLst/>
              <a:rect l="l" t="t" r="r" b="b"/>
              <a:pathLst>
                <a:path w="256540" h="256539">
                  <a:moveTo>
                    <a:pt x="128016" y="0"/>
                  </a:moveTo>
                  <a:lnTo>
                    <a:pt x="78186" y="10054"/>
                  </a:lnTo>
                  <a:lnTo>
                    <a:pt x="37495" y="37480"/>
                  </a:lnTo>
                  <a:lnTo>
                    <a:pt x="10060" y="78170"/>
                  </a:lnTo>
                  <a:lnTo>
                    <a:pt x="0" y="128015"/>
                  </a:lnTo>
                  <a:lnTo>
                    <a:pt x="10060" y="177861"/>
                  </a:lnTo>
                  <a:lnTo>
                    <a:pt x="37495" y="218551"/>
                  </a:lnTo>
                  <a:lnTo>
                    <a:pt x="78186" y="245977"/>
                  </a:lnTo>
                  <a:lnTo>
                    <a:pt x="128016" y="256031"/>
                  </a:lnTo>
                  <a:lnTo>
                    <a:pt x="177845" y="245977"/>
                  </a:lnTo>
                  <a:lnTo>
                    <a:pt x="218536" y="218551"/>
                  </a:lnTo>
                  <a:lnTo>
                    <a:pt x="245971" y="177861"/>
                  </a:lnTo>
                  <a:lnTo>
                    <a:pt x="256032" y="128015"/>
                  </a:lnTo>
                  <a:lnTo>
                    <a:pt x="245971" y="78170"/>
                  </a:lnTo>
                  <a:lnTo>
                    <a:pt x="218536" y="37480"/>
                  </a:lnTo>
                  <a:lnTo>
                    <a:pt x="177845" y="10054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13176" y="1679448"/>
              <a:ext cx="225551" cy="2255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59607" y="163068"/>
              <a:ext cx="121919" cy="12344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400550" y="474040"/>
            <a:ext cx="24917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3B9657"/>
                </a:solidFill>
                <a:latin typeface="Carlito"/>
                <a:cs typeface="Carlito"/>
              </a:rPr>
              <a:t>NỘI</a:t>
            </a:r>
            <a:r>
              <a:rPr sz="4400" b="1" spc="-70" dirty="0">
                <a:solidFill>
                  <a:srgbClr val="3B9657"/>
                </a:solidFill>
                <a:latin typeface="Carlito"/>
                <a:cs typeface="Carlito"/>
              </a:rPr>
              <a:t> </a:t>
            </a:r>
            <a:r>
              <a:rPr sz="4400" b="1" spc="-5" dirty="0">
                <a:solidFill>
                  <a:srgbClr val="3B9657"/>
                </a:solidFill>
                <a:latin typeface="Carlito"/>
                <a:cs typeface="Carlito"/>
              </a:rPr>
              <a:t>DUNG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01357" y="2216312"/>
            <a:ext cx="3269615" cy="104457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spc="-5" dirty="0">
                <a:solidFill>
                  <a:srgbClr val="3B9657"/>
                </a:solidFill>
                <a:latin typeface="Carlito"/>
                <a:cs typeface="Carlito"/>
              </a:rPr>
              <a:t>Thông </a:t>
            </a:r>
            <a:r>
              <a:rPr sz="1800" b="1" dirty="0">
                <a:solidFill>
                  <a:srgbClr val="3B9657"/>
                </a:solidFill>
                <a:latin typeface="Carlito"/>
                <a:cs typeface="Carlito"/>
              </a:rPr>
              <a:t>tin</a:t>
            </a:r>
            <a:r>
              <a:rPr sz="1800" b="1" spc="-35" dirty="0">
                <a:solidFill>
                  <a:srgbClr val="3B9657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3B9657"/>
                </a:solidFill>
                <a:latin typeface="Carlito"/>
                <a:cs typeface="Carlito"/>
              </a:rPr>
              <a:t>chung</a:t>
            </a:r>
            <a:endParaRPr sz="1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spc="-20" dirty="0">
                <a:solidFill>
                  <a:srgbClr val="3B9657"/>
                </a:solidFill>
                <a:latin typeface="Carlito"/>
                <a:cs typeface="Carlito"/>
              </a:rPr>
              <a:t>Kết </a:t>
            </a:r>
            <a:r>
              <a:rPr sz="1800" b="1" dirty="0">
                <a:solidFill>
                  <a:srgbClr val="3B9657"/>
                </a:solidFill>
                <a:latin typeface="Carlito"/>
                <a:cs typeface="Carlito"/>
              </a:rPr>
              <a:t>quả </a:t>
            </a:r>
            <a:r>
              <a:rPr sz="1800" b="1" spc="-5" dirty="0">
                <a:solidFill>
                  <a:srgbClr val="3B9657"/>
                </a:solidFill>
                <a:latin typeface="Carlito"/>
                <a:cs typeface="Carlito"/>
              </a:rPr>
              <a:t>tuyển </a:t>
            </a:r>
            <a:r>
              <a:rPr sz="1800" b="1" dirty="0">
                <a:solidFill>
                  <a:srgbClr val="3B9657"/>
                </a:solidFill>
                <a:latin typeface="Carlito"/>
                <a:cs typeface="Carlito"/>
              </a:rPr>
              <a:t>sinh &amp; nhập</a:t>
            </a:r>
            <a:r>
              <a:rPr sz="1800" b="1" spc="-120" dirty="0">
                <a:solidFill>
                  <a:srgbClr val="3B9657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3B9657"/>
                </a:solidFill>
                <a:latin typeface="Carlito"/>
                <a:cs typeface="Carlito"/>
              </a:rPr>
              <a:t>học</a:t>
            </a:r>
            <a:endParaRPr sz="18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b="1" spc="-5" dirty="0">
                <a:solidFill>
                  <a:srgbClr val="3B9657"/>
                </a:solidFill>
                <a:latin typeface="Carlito"/>
                <a:cs typeface="Carlito"/>
              </a:rPr>
              <a:t>Đánh giá</a:t>
            </a:r>
            <a:r>
              <a:rPr sz="1800" b="1" spc="-25" dirty="0">
                <a:solidFill>
                  <a:srgbClr val="3B9657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3B9657"/>
                </a:solidFill>
                <a:latin typeface="Carlito"/>
                <a:cs typeface="Carlito"/>
              </a:rPr>
              <a:t>chung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17868" y="1805762"/>
            <a:ext cx="4598670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5CBD79"/>
                </a:solidFill>
                <a:latin typeface="Arial"/>
                <a:cs typeface="Arial"/>
              </a:rPr>
              <a:t>KẾT </a:t>
            </a:r>
            <a:r>
              <a:rPr sz="2700" b="1" spc="-5" dirty="0">
                <a:solidFill>
                  <a:srgbClr val="5CBD79"/>
                </a:solidFill>
                <a:latin typeface="Arial"/>
                <a:cs typeface="Arial"/>
              </a:rPr>
              <a:t>QUẢ TUYỂN </a:t>
            </a:r>
            <a:r>
              <a:rPr sz="2700" b="1" dirty="0">
                <a:solidFill>
                  <a:srgbClr val="5CBD79"/>
                </a:solidFill>
                <a:latin typeface="Arial"/>
                <a:cs typeface="Arial"/>
              </a:rPr>
              <a:t>SINH</a:t>
            </a:r>
            <a:r>
              <a:rPr sz="2700" b="1" spc="-35" dirty="0">
                <a:solidFill>
                  <a:srgbClr val="5CBD79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5CBD79"/>
                </a:solidFill>
                <a:latin typeface="Arial"/>
                <a:cs typeface="Arial"/>
              </a:rPr>
              <a:t>2020</a:t>
            </a:r>
            <a:endParaRPr sz="2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28490" y="1686560"/>
            <a:ext cx="18592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5CBD79"/>
                </a:solidFill>
                <a:latin typeface="Arial"/>
                <a:cs typeface="Arial"/>
              </a:rPr>
              <a:t>Phần</a:t>
            </a:r>
            <a:r>
              <a:rPr sz="4400" b="1" spc="-85" dirty="0">
                <a:solidFill>
                  <a:srgbClr val="5CBD79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5CBD79"/>
                </a:solidFill>
                <a:latin typeface="Arial"/>
                <a:cs typeface="Arial"/>
              </a:rPr>
              <a:t>1</a:t>
            </a:r>
            <a:endParaRPr sz="4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35826" y="4265421"/>
            <a:ext cx="4885055" cy="1637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0" dirty="0">
                <a:solidFill>
                  <a:srgbClr val="2CB8AD"/>
                </a:solidFill>
                <a:latin typeface="Arial"/>
                <a:cs typeface="Arial"/>
              </a:rPr>
              <a:t>CÔNG </a:t>
            </a:r>
            <a:r>
              <a:rPr sz="2700" b="1" dirty="0">
                <a:solidFill>
                  <a:srgbClr val="2CB8AD"/>
                </a:solidFill>
                <a:latin typeface="Arial"/>
                <a:cs typeface="Arial"/>
              </a:rPr>
              <a:t>TÁC </a:t>
            </a:r>
            <a:r>
              <a:rPr sz="2700" b="1" spc="-5" dirty="0">
                <a:solidFill>
                  <a:srgbClr val="2CB8AD"/>
                </a:solidFill>
                <a:latin typeface="Arial"/>
                <a:cs typeface="Arial"/>
              </a:rPr>
              <a:t>TUYỂN </a:t>
            </a:r>
            <a:r>
              <a:rPr sz="2700" b="1" dirty="0">
                <a:solidFill>
                  <a:srgbClr val="2CB8AD"/>
                </a:solidFill>
                <a:latin typeface="Arial"/>
                <a:cs typeface="Arial"/>
              </a:rPr>
              <a:t>SINH</a:t>
            </a:r>
            <a:r>
              <a:rPr sz="2700" b="1" spc="-40" dirty="0">
                <a:solidFill>
                  <a:srgbClr val="2CB8AD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2CB8AD"/>
                </a:solidFill>
                <a:latin typeface="Arial"/>
                <a:cs typeface="Arial"/>
              </a:rPr>
              <a:t>2021</a:t>
            </a:r>
            <a:endParaRPr sz="2700">
              <a:latin typeface="Arial"/>
              <a:cs typeface="Arial"/>
            </a:endParaRPr>
          </a:p>
          <a:p>
            <a:pPr marL="306705" indent="-229235">
              <a:lnSpc>
                <a:spcPct val="100000"/>
              </a:lnSpc>
              <a:spcBef>
                <a:spcPts val="1770"/>
              </a:spcBef>
              <a:buAutoNum type="arabicPeriod"/>
              <a:tabLst>
                <a:tab pos="307340" algn="l"/>
              </a:tabLst>
            </a:pPr>
            <a:r>
              <a:rPr sz="1800" b="1" spc="-5" dirty="0">
                <a:solidFill>
                  <a:srgbClr val="208982"/>
                </a:solidFill>
                <a:latin typeface="Carlito"/>
                <a:cs typeface="Carlito"/>
              </a:rPr>
              <a:t>Rà soát, </a:t>
            </a:r>
            <a:r>
              <a:rPr sz="1800" b="1" spc="-25" dirty="0">
                <a:solidFill>
                  <a:srgbClr val="208982"/>
                </a:solidFill>
                <a:latin typeface="Carlito"/>
                <a:cs typeface="Carlito"/>
              </a:rPr>
              <a:t>xây </a:t>
            </a:r>
            <a:r>
              <a:rPr sz="1800" b="1" spc="-5" dirty="0">
                <a:solidFill>
                  <a:srgbClr val="208982"/>
                </a:solidFill>
                <a:latin typeface="Carlito"/>
                <a:cs typeface="Carlito"/>
              </a:rPr>
              <a:t>dựng </a:t>
            </a:r>
            <a:r>
              <a:rPr sz="1800" b="1" dirty="0">
                <a:solidFill>
                  <a:srgbClr val="208982"/>
                </a:solidFill>
                <a:latin typeface="Carlito"/>
                <a:cs typeface="Carlito"/>
              </a:rPr>
              <a:t>quy chế </a:t>
            </a:r>
            <a:r>
              <a:rPr sz="1800" b="1" spc="-5" dirty="0">
                <a:solidFill>
                  <a:srgbClr val="208982"/>
                </a:solidFill>
                <a:latin typeface="Carlito"/>
                <a:cs typeface="Carlito"/>
              </a:rPr>
              <a:t>tuyển</a:t>
            </a:r>
            <a:r>
              <a:rPr sz="1800" b="1" spc="-55" dirty="0">
                <a:solidFill>
                  <a:srgbClr val="208982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208982"/>
                </a:solidFill>
                <a:latin typeface="Carlito"/>
                <a:cs typeface="Carlito"/>
              </a:rPr>
              <a:t>sinh</a:t>
            </a:r>
            <a:endParaRPr sz="1800">
              <a:latin typeface="Carlito"/>
              <a:cs typeface="Carlito"/>
            </a:endParaRPr>
          </a:p>
          <a:p>
            <a:pPr marL="306705" indent="-22923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07340" algn="l"/>
              </a:tabLst>
            </a:pPr>
            <a:r>
              <a:rPr sz="1800" b="1" dirty="0">
                <a:solidFill>
                  <a:srgbClr val="208982"/>
                </a:solidFill>
                <a:latin typeface="Carlito"/>
                <a:cs typeface="Carlito"/>
              </a:rPr>
              <a:t>Một số nội dung</a:t>
            </a:r>
            <a:r>
              <a:rPr sz="1800" b="1" spc="-65" dirty="0">
                <a:solidFill>
                  <a:srgbClr val="208982"/>
                </a:solidFill>
                <a:latin typeface="Carlito"/>
                <a:cs typeface="Carlito"/>
              </a:rPr>
              <a:t> </a:t>
            </a:r>
            <a:r>
              <a:rPr sz="1800" b="1" spc="-5" dirty="0">
                <a:solidFill>
                  <a:srgbClr val="208982"/>
                </a:solidFill>
                <a:latin typeface="Carlito"/>
                <a:cs typeface="Carlito"/>
              </a:rPr>
              <a:t>mới</a:t>
            </a:r>
            <a:endParaRPr sz="1800">
              <a:latin typeface="Carlito"/>
              <a:cs typeface="Carlito"/>
            </a:endParaRPr>
          </a:p>
          <a:p>
            <a:pPr marL="306705" indent="-22923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07340" algn="l"/>
              </a:tabLst>
            </a:pPr>
            <a:r>
              <a:rPr sz="1800" b="1" spc="-5" dirty="0">
                <a:solidFill>
                  <a:srgbClr val="208982"/>
                </a:solidFill>
                <a:latin typeface="Carlito"/>
                <a:cs typeface="Carlito"/>
              </a:rPr>
              <a:t>Các </a:t>
            </a:r>
            <a:r>
              <a:rPr sz="1800" b="1" dirty="0">
                <a:solidFill>
                  <a:srgbClr val="208982"/>
                </a:solidFill>
                <a:latin typeface="Carlito"/>
                <a:cs typeface="Carlito"/>
              </a:rPr>
              <a:t>nhiệm vụ đang, tiếp tục triển khai thực</a:t>
            </a:r>
            <a:r>
              <a:rPr sz="1800" b="1" spc="-145" dirty="0">
                <a:solidFill>
                  <a:srgbClr val="208982"/>
                </a:solidFill>
                <a:latin typeface="Carlito"/>
                <a:cs typeface="Carlito"/>
              </a:rPr>
              <a:t> </a:t>
            </a:r>
            <a:r>
              <a:rPr sz="1800" b="1" dirty="0">
                <a:solidFill>
                  <a:srgbClr val="208982"/>
                </a:solidFill>
                <a:latin typeface="Carlito"/>
                <a:cs typeface="Carlito"/>
              </a:rPr>
              <a:t>hiện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86402" y="4124019"/>
            <a:ext cx="185991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2CB8AD"/>
                </a:solidFill>
                <a:latin typeface="Arial"/>
                <a:cs typeface="Arial"/>
              </a:rPr>
              <a:t>Phần</a:t>
            </a:r>
            <a:r>
              <a:rPr sz="4400" b="1" spc="-85" dirty="0">
                <a:solidFill>
                  <a:srgbClr val="2CB8AD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2CB8AD"/>
                </a:solidFill>
                <a:latin typeface="Arial"/>
                <a:cs typeface="Arial"/>
              </a:rPr>
              <a:t>2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6489" y="2335733"/>
            <a:ext cx="89376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 </a:t>
            </a:r>
            <a:r>
              <a:rPr sz="40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KẾT QUẢ TUYỂN SINH</a:t>
            </a:r>
            <a:r>
              <a:rPr sz="4000" b="1" spc="-2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7209" y="139445"/>
            <a:ext cx="137160" cy="646430"/>
          </a:xfrm>
          <a:custGeom>
            <a:avLst/>
            <a:gdLst/>
            <a:ahLst/>
            <a:cxnLst/>
            <a:rect l="l" t="t" r="r" b="b"/>
            <a:pathLst>
              <a:path w="137159" h="646430">
                <a:moveTo>
                  <a:pt x="137159" y="0"/>
                </a:moveTo>
                <a:lnTo>
                  <a:pt x="0" y="0"/>
                </a:lnTo>
                <a:lnTo>
                  <a:pt x="0" y="646176"/>
                </a:lnTo>
                <a:lnTo>
                  <a:pt x="137159" y="646176"/>
                </a:lnTo>
                <a:lnTo>
                  <a:pt x="13715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5883" y="896111"/>
            <a:ext cx="11088370" cy="0"/>
          </a:xfrm>
          <a:custGeom>
            <a:avLst/>
            <a:gdLst/>
            <a:ahLst/>
            <a:cxnLst/>
            <a:rect l="l" t="t" r="r" b="b"/>
            <a:pathLst>
              <a:path w="11088370">
                <a:moveTo>
                  <a:pt x="0" y="0"/>
                </a:moveTo>
                <a:lnTo>
                  <a:pt x="11088243" y="0"/>
                </a:lnTo>
              </a:path>
            </a:pathLst>
          </a:custGeom>
          <a:ln w="9144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56520" y="5636602"/>
            <a:ext cx="2435479" cy="12213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681216"/>
            <a:ext cx="9325610" cy="58419"/>
          </a:xfrm>
          <a:custGeom>
            <a:avLst/>
            <a:gdLst/>
            <a:ahLst/>
            <a:cxnLst/>
            <a:rect l="l" t="t" r="r" b="b"/>
            <a:pathLst>
              <a:path w="9325610" h="58420">
                <a:moveTo>
                  <a:pt x="9325356" y="0"/>
                </a:moveTo>
                <a:lnTo>
                  <a:pt x="0" y="0"/>
                </a:lnTo>
                <a:lnTo>
                  <a:pt x="0" y="57911"/>
                </a:lnTo>
                <a:lnTo>
                  <a:pt x="9325356" y="57911"/>
                </a:lnTo>
                <a:lnTo>
                  <a:pt x="932535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6939" y="144907"/>
            <a:ext cx="4036061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1</a:t>
            </a:r>
            <a:r>
              <a:rPr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pc="-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</a:t>
            </a:r>
            <a:r>
              <a:rPr spc="-2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TIN</a:t>
            </a:r>
            <a:r>
              <a:rPr spc="-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57783" y="981455"/>
            <a:ext cx="4578350" cy="5278120"/>
            <a:chOff x="557783" y="981455"/>
            <a:chExt cx="4578350" cy="5278120"/>
          </a:xfrm>
        </p:grpSpPr>
        <p:sp>
          <p:nvSpPr>
            <p:cNvPr id="8" name="object 8"/>
            <p:cNvSpPr/>
            <p:nvPr/>
          </p:nvSpPr>
          <p:spPr>
            <a:xfrm>
              <a:off x="563879" y="987551"/>
              <a:ext cx="4566285" cy="5265420"/>
            </a:xfrm>
            <a:custGeom>
              <a:avLst/>
              <a:gdLst/>
              <a:ahLst/>
              <a:cxnLst/>
              <a:rect l="l" t="t" r="r" b="b"/>
              <a:pathLst>
                <a:path w="4566285" h="5265420">
                  <a:moveTo>
                    <a:pt x="4565904" y="0"/>
                  </a:moveTo>
                  <a:lnTo>
                    <a:pt x="0" y="0"/>
                  </a:lnTo>
                  <a:lnTo>
                    <a:pt x="0" y="5265420"/>
                  </a:lnTo>
                  <a:lnTo>
                    <a:pt x="4565904" y="5265420"/>
                  </a:lnTo>
                  <a:lnTo>
                    <a:pt x="4565904" y="0"/>
                  </a:lnTo>
                  <a:close/>
                </a:path>
              </a:pathLst>
            </a:custGeom>
            <a:solidFill>
              <a:srgbClr val="E8ED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3879" y="987551"/>
              <a:ext cx="4566285" cy="5265420"/>
            </a:xfrm>
            <a:custGeom>
              <a:avLst/>
              <a:gdLst/>
              <a:ahLst/>
              <a:cxnLst/>
              <a:rect l="l" t="t" r="r" b="b"/>
              <a:pathLst>
                <a:path w="4566285" h="5265420">
                  <a:moveTo>
                    <a:pt x="0" y="5265420"/>
                  </a:moveTo>
                  <a:lnTo>
                    <a:pt x="4565904" y="5265420"/>
                  </a:lnTo>
                  <a:lnTo>
                    <a:pt x="4565904" y="0"/>
                  </a:lnTo>
                  <a:lnTo>
                    <a:pt x="0" y="0"/>
                  </a:lnTo>
                  <a:lnTo>
                    <a:pt x="0" y="5265420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-6350" y="981963"/>
          <a:ext cx="12013563" cy="56918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8441">
                <a:tc rowSpan="15">
                  <a:txBody>
                    <a:bodyPr/>
                    <a:lstStyle/>
                    <a:p>
                      <a:pPr marL="883285" marR="633095" indent="-228600">
                        <a:lnSpc>
                          <a:spcPct val="100000"/>
                        </a:lnSpc>
                        <a:spcBef>
                          <a:spcPts val="285"/>
                        </a:spcBef>
                        <a:buSzPct val="96428"/>
                        <a:buFont typeface="Symbol"/>
                        <a:buChar char=""/>
                        <a:tabLst>
                          <a:tab pos="923290" algn="l"/>
                        </a:tabLst>
                      </a:pPr>
                      <a:r>
                        <a:rPr sz="2800" spc="-30" dirty="0">
                          <a:latin typeface="Arial"/>
                          <a:cs typeface="Arial"/>
                        </a:rPr>
                        <a:t>Tuyển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sinh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năm 2020 đã  hoàn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thành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và đạt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hiệu  quả</a:t>
                      </a:r>
                      <a:endParaRPr sz="2800" dirty="0">
                        <a:latin typeface="Arial"/>
                        <a:cs typeface="Arial"/>
                      </a:endParaRPr>
                    </a:p>
                    <a:p>
                      <a:pPr marL="883285" marR="1166495" indent="-228600">
                        <a:lnSpc>
                          <a:spcPct val="100000"/>
                        </a:lnSpc>
                        <a:spcBef>
                          <a:spcPts val="2405"/>
                        </a:spcBef>
                        <a:buSzPct val="96428"/>
                        <a:buFont typeface="Symbol"/>
                        <a:buChar char=""/>
                        <a:tabLst>
                          <a:tab pos="1022350" algn="l"/>
                        </a:tabLst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Bộ </a:t>
                      </a:r>
                      <a:r>
                        <a:rPr sz="2800" spc="-10" dirty="0">
                          <a:latin typeface="Arial"/>
                          <a:cs typeface="Arial"/>
                        </a:rPr>
                        <a:t>GDĐT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đã chỉ</a:t>
                      </a:r>
                      <a:r>
                        <a:rPr sz="28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đạo 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triển</a:t>
                      </a:r>
                      <a:r>
                        <a:rPr sz="2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khai:</a:t>
                      </a:r>
                    </a:p>
                    <a:p>
                      <a:pPr marL="1340485" lvl="1" indent="-229235">
                        <a:lnSpc>
                          <a:spcPct val="100000"/>
                        </a:lnSpc>
                        <a:spcBef>
                          <a:spcPts val="625"/>
                        </a:spcBef>
                        <a:buFont typeface="Symbol"/>
                        <a:buChar char=""/>
                        <a:tabLst>
                          <a:tab pos="134112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Ban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hành quy</a:t>
                      </a:r>
                      <a:r>
                        <a:rPr sz="1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chế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340485" lvl="1" indent="-229235">
                        <a:lnSpc>
                          <a:spcPct val="100000"/>
                        </a:lnSpc>
                        <a:spcBef>
                          <a:spcPts val="605"/>
                        </a:spcBef>
                        <a:buFont typeface="Symbol"/>
                        <a:buChar char=""/>
                        <a:tabLst>
                          <a:tab pos="134112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Văn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hướng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dẫn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340485" lvl="1" indent="-229235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/>
                        <a:buChar char=""/>
                        <a:tabLst>
                          <a:tab pos="1341120" algn="l"/>
                        </a:tabLst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Lập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cơ sở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dữ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liệu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398270" lvl="1" indent="-28702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/>
                        <a:buChar char=""/>
                        <a:tabLst>
                          <a:tab pos="1398905" algn="l"/>
                        </a:tabLst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Tập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huấn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chính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sách</a:t>
                      </a:r>
                    </a:p>
                    <a:p>
                      <a:pPr marL="1398270" lvl="1" indent="-28702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/>
                        <a:buChar char=""/>
                        <a:tabLst>
                          <a:tab pos="1398905" algn="l"/>
                        </a:tabLst>
                      </a:pPr>
                      <a:r>
                        <a:rPr sz="1800" spc="5" dirty="0">
                          <a:latin typeface="Arial"/>
                          <a:cs typeface="Arial"/>
                        </a:rPr>
                        <a:t>Tổ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chức xét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tuyển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lọc</a:t>
                      </a:r>
                      <a:r>
                        <a:rPr sz="1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ảo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1398270" marR="727710" lvl="1" indent="-28702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/>
                        <a:buChar char=""/>
                        <a:tabLst>
                          <a:tab pos="1398905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Thanh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tra,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kiểm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tra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điều kiện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bảo  đảm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chất</a:t>
                      </a:r>
                      <a:r>
                        <a:rPr sz="18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lượng.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400" b="1" spc="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TT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Nội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dung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882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Toàn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quốc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Sư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phạm</a:t>
                      </a:r>
                      <a:endParaRPr sz="1400">
                        <a:latin typeface="Carlito"/>
                        <a:cs typeface="Carlito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1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175" dirty="0">
                          <a:latin typeface="Arial"/>
                          <a:cs typeface="Arial"/>
                        </a:rPr>
                        <a:t>Số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thí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sinh 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đăng ký 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dự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thi</a:t>
                      </a:r>
                      <a:r>
                        <a:rPr sz="1400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35" dirty="0">
                          <a:latin typeface="Arial"/>
                          <a:cs typeface="Arial"/>
                        </a:rPr>
                        <a:t>(ĐKDT)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900.0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2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spc="-175" dirty="0">
                          <a:latin typeface="Arial"/>
                          <a:cs typeface="Arial"/>
                        </a:rPr>
                        <a:t>Số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thí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sinh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chỉ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xét </a:t>
                      </a:r>
                      <a:r>
                        <a:rPr sz="1400" spc="25" dirty="0">
                          <a:latin typeface="Arial"/>
                          <a:cs typeface="Arial"/>
                        </a:rPr>
                        <a:t>tốt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nghiệp</a:t>
                      </a:r>
                      <a:r>
                        <a:rPr sz="140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90" dirty="0">
                          <a:latin typeface="Arial"/>
                          <a:cs typeface="Arial"/>
                        </a:rPr>
                        <a:t>THPT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6.7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3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3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spc="-175" dirty="0">
                          <a:latin typeface="Arial"/>
                          <a:cs typeface="Arial"/>
                        </a:rPr>
                        <a:t>Số 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thí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sinh </a:t>
                      </a:r>
                      <a:r>
                        <a:rPr sz="1400" spc="-204" dirty="0">
                          <a:latin typeface="Arial"/>
                          <a:cs typeface="Arial"/>
                        </a:rPr>
                        <a:t>ĐKXT 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vào Đại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học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1400" spc="-195" dirty="0">
                          <a:latin typeface="Arial"/>
                          <a:cs typeface="Arial"/>
                        </a:rPr>
                        <a:t>CĐSP: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tỷ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lệ</a:t>
                      </a:r>
                      <a:r>
                        <a:rPr sz="140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71,47%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105" dirty="0">
                          <a:latin typeface="Arial"/>
                          <a:cs typeface="Arial"/>
                        </a:rPr>
                        <a:t>số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85" dirty="0">
                          <a:latin typeface="Arial"/>
                          <a:cs typeface="Arial"/>
                        </a:rPr>
                        <a:t>ĐKDT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3.2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27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3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20"/>
                        </a:lnSpc>
                      </a:pPr>
                      <a:r>
                        <a:rPr sz="1400" spc="-105" dirty="0">
                          <a:latin typeface="Arial"/>
                          <a:cs typeface="Arial"/>
                        </a:rPr>
                        <a:t>Tổng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chỉ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tiêu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xét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tuyển </a:t>
                      </a:r>
                      <a:r>
                        <a:rPr sz="1400" spc="-120" dirty="0">
                          <a:latin typeface="Arial"/>
                          <a:cs typeface="Arial"/>
                        </a:rPr>
                        <a:t>ĐH,</a:t>
                      </a:r>
                      <a:r>
                        <a:rPr sz="1400" spc="-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95" dirty="0">
                          <a:latin typeface="Arial"/>
                          <a:cs typeface="Arial"/>
                        </a:rPr>
                        <a:t>CĐSP: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ts val="1664"/>
                        </a:lnSpc>
                        <a:spcBef>
                          <a:spcPts val="6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541.3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ts val="1664"/>
                        </a:lnSpc>
                        <a:spcBef>
                          <a:spcPts val="6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58.3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3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4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575"/>
                        </a:lnSpc>
                      </a:pPr>
                      <a:r>
                        <a:rPr sz="1400" spc="-12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Chỉ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tiêu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xét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học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bạ:</a:t>
                      </a:r>
                      <a:r>
                        <a:rPr sz="14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43,23%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39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400" spc="-120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Chỉ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tiêu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xét 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kết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quả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thi </a:t>
                      </a:r>
                      <a:r>
                        <a:rPr sz="1400" spc="-175" dirty="0">
                          <a:latin typeface="Arial"/>
                          <a:cs typeface="Arial"/>
                        </a:rPr>
                        <a:t>THPT:</a:t>
                      </a:r>
                      <a:r>
                        <a:rPr sz="1400" spc="-2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56,77%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546735">
                        <a:lnSpc>
                          <a:spcPts val="156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234.020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46735">
                        <a:lnSpc>
                          <a:spcPts val="164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1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307.281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53060">
                        <a:lnSpc>
                          <a:spcPts val="156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1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32.923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53060">
                        <a:lnSpc>
                          <a:spcPts val="1645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sz="1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25.534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50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spc="-175" dirty="0">
                          <a:latin typeface="Arial"/>
                          <a:cs typeface="Arial"/>
                        </a:rPr>
                        <a:t>Số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mã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tuyển</a:t>
                      </a:r>
                      <a:r>
                        <a:rPr sz="1400" spc="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sinh 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(đơn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vị tuyển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sinh,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gồm: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5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5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680"/>
                        </a:lnSpc>
                      </a:pPr>
                      <a:r>
                        <a:rPr sz="1400" spc="-110" dirty="0">
                          <a:latin typeface="Arial"/>
                          <a:cs typeface="Arial"/>
                        </a:rPr>
                        <a:t>Trường,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phân 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hiệu, </a:t>
                      </a:r>
                      <a:r>
                        <a:rPr sz="1400" spc="-135" dirty="0">
                          <a:latin typeface="Arial"/>
                          <a:cs typeface="Arial"/>
                        </a:rPr>
                        <a:t>cơ </a:t>
                      </a:r>
                      <a:r>
                        <a:rPr sz="1400" spc="-125" dirty="0">
                          <a:latin typeface="Arial"/>
                          <a:cs typeface="Arial"/>
                        </a:rPr>
                        <a:t>sở) </a:t>
                      </a:r>
                      <a:r>
                        <a:rPr sz="1400" spc="-150" dirty="0">
                          <a:latin typeface="Arial"/>
                          <a:cs typeface="Arial"/>
                        </a:rPr>
                        <a:t>sử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dụng 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kết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quả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thi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323/337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R="44450" algn="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104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7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1580"/>
                        </a:lnSpc>
                      </a:pPr>
                      <a:r>
                        <a:rPr sz="1400" spc="-190" dirty="0">
                          <a:latin typeface="Arial"/>
                          <a:cs typeface="Arial"/>
                        </a:rPr>
                        <a:t>THPT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để xét</a:t>
                      </a:r>
                      <a:r>
                        <a:rPr sz="14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tuyển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6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400" spc="-175" dirty="0">
                          <a:latin typeface="Arial"/>
                          <a:cs typeface="Arial"/>
                        </a:rPr>
                        <a:t>Số 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nguyện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vọng </a:t>
                      </a:r>
                      <a:r>
                        <a:rPr sz="1400" spc="-204" dirty="0">
                          <a:latin typeface="Arial"/>
                          <a:cs typeface="Arial"/>
                        </a:rPr>
                        <a:t>ĐKXT </a:t>
                      </a:r>
                      <a:r>
                        <a:rPr sz="1400" spc="-90" dirty="0">
                          <a:latin typeface="Arial"/>
                          <a:cs typeface="Arial"/>
                        </a:rPr>
                        <a:t>cùng</a:t>
                      </a:r>
                      <a:r>
                        <a:rPr sz="1400" spc="-25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90" dirty="0">
                          <a:latin typeface="Arial"/>
                          <a:cs typeface="Arial"/>
                        </a:rPr>
                        <a:t>ĐKDT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ts val="153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2.4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0.2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4318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5.3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21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53975" algn="just">
                        <a:lnSpc>
                          <a:spcPts val="1620"/>
                        </a:lnSpc>
                      </a:pPr>
                      <a:r>
                        <a:rPr sz="1400" spc="-125" dirty="0">
                          <a:latin typeface="Arial"/>
                          <a:cs typeface="Arial"/>
                        </a:rPr>
                        <a:t>Ngưỡng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đảm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bảo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chất</a:t>
                      </a:r>
                      <a:r>
                        <a:rPr sz="1400" spc="-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lượng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đầu </a:t>
                      </a:r>
                      <a:r>
                        <a:rPr sz="1400" spc="-80" dirty="0">
                          <a:latin typeface="Arial"/>
                          <a:cs typeface="Arial"/>
                        </a:rPr>
                        <a:t>vào: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40360" indent="-287020" algn="just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Wingdings"/>
                        <a:buChar char=""/>
                        <a:tabLst>
                          <a:tab pos="340995" algn="l"/>
                        </a:tabLst>
                      </a:pPr>
                      <a:r>
                        <a:rPr sz="1400" spc="-20" dirty="0">
                          <a:latin typeface="Carlito"/>
                          <a:cs typeface="Carlito"/>
                        </a:rPr>
                        <a:t>Trình </a:t>
                      </a:r>
                      <a:r>
                        <a:rPr sz="1400" dirty="0">
                          <a:latin typeface="Carlito"/>
                          <a:cs typeface="Carlito"/>
                        </a:rPr>
                        <a:t>độ ĐH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Ngành </a:t>
                      </a:r>
                      <a:r>
                        <a:rPr sz="1400" spc="-1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sư </a:t>
                      </a:r>
                      <a:r>
                        <a:rPr sz="1400" spc="-6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phạm:</a:t>
                      </a:r>
                      <a:r>
                        <a:rPr sz="1400" spc="-5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18,5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40360" marR="45085" indent="-28702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Wingdings"/>
                        <a:buChar char=""/>
                        <a:tabLst>
                          <a:tab pos="340995" algn="l"/>
                        </a:tabLst>
                      </a:pPr>
                      <a:r>
                        <a:rPr sz="1400" spc="-90" dirty="0">
                          <a:latin typeface="Arial"/>
                          <a:cs typeface="Arial"/>
                        </a:rPr>
                        <a:t>Trình 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độ </a:t>
                      </a:r>
                      <a:r>
                        <a:rPr sz="1400" spc="-150" dirty="0">
                          <a:latin typeface="Arial"/>
                          <a:cs typeface="Arial"/>
                        </a:rPr>
                        <a:t>ĐH 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các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ngành: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Giáo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dục 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Thể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chất,  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Huấn 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luyện 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thể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thao, </a:t>
                      </a:r>
                      <a:r>
                        <a:rPr sz="1400" spc="-215" dirty="0">
                          <a:latin typeface="Arial"/>
                          <a:cs typeface="Arial"/>
                        </a:rPr>
                        <a:t>Sư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phạm </a:t>
                      </a:r>
                      <a:r>
                        <a:rPr sz="1400" spc="-100" dirty="0">
                          <a:latin typeface="Arial"/>
                          <a:cs typeface="Arial"/>
                        </a:rPr>
                        <a:t>Âm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nhạc 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và </a:t>
                      </a:r>
                      <a:r>
                        <a:rPr sz="1400" spc="-215" dirty="0">
                          <a:latin typeface="Arial"/>
                          <a:cs typeface="Arial"/>
                        </a:rPr>
                        <a:t>Sư 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phạm 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Mỹ 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thuật:</a:t>
                      </a:r>
                      <a:r>
                        <a:rPr sz="14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17,5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40360" indent="-287020" algn="just">
                        <a:lnSpc>
                          <a:spcPts val="1655"/>
                        </a:lnSpc>
                        <a:buFont typeface="Wingdings"/>
                        <a:buChar char=""/>
                        <a:tabLst>
                          <a:tab pos="340995" algn="l"/>
                        </a:tabLst>
                      </a:pPr>
                      <a:r>
                        <a:rPr sz="1400" spc="-145" dirty="0">
                          <a:latin typeface="Arial"/>
                          <a:cs typeface="Arial"/>
                        </a:rPr>
                        <a:t>Cao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đẳng: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16,5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67640">
                        <a:lnSpc>
                          <a:spcPct val="100000"/>
                        </a:lnSpc>
                      </a:pPr>
                      <a:r>
                        <a:rPr sz="1400" spc="-165" dirty="0">
                          <a:latin typeface="Arial"/>
                          <a:cs typeface="Arial"/>
                        </a:rPr>
                        <a:t>Các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trường</a:t>
                      </a:r>
                      <a:r>
                        <a:rPr sz="1400" spc="-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tự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4EA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247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7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580"/>
                        </a:lnSpc>
                      </a:pPr>
                      <a:r>
                        <a:rPr sz="1400" spc="-120" dirty="0">
                          <a:latin typeface="Arial"/>
                          <a:cs typeface="Arial"/>
                        </a:rPr>
                        <a:t>xác 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định 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(Trừ</a:t>
                      </a:r>
                      <a:r>
                        <a:rPr sz="14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0" dirty="0">
                          <a:latin typeface="Arial"/>
                          <a:cs typeface="Arial"/>
                        </a:rPr>
                        <a:t>sư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70" dirty="0">
                          <a:latin typeface="Arial"/>
                          <a:cs typeface="Arial"/>
                        </a:rPr>
                        <a:t>phạm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4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30" dirty="0">
                          <a:latin typeface="Arial"/>
                          <a:cs typeface="Arial"/>
                        </a:rPr>
                        <a:t>sức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83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585"/>
                        </a:lnSpc>
                      </a:pPr>
                      <a:r>
                        <a:rPr sz="1400" spc="-65" dirty="0">
                          <a:latin typeface="Arial"/>
                          <a:cs typeface="Arial"/>
                        </a:rPr>
                        <a:t>khoẻ)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400" spc="-130" dirty="0">
                          <a:latin typeface="Arial"/>
                          <a:cs typeface="Arial"/>
                        </a:rPr>
                        <a:t>Ngưỡng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đảm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bảo 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chất </a:t>
                      </a:r>
                      <a:r>
                        <a:rPr sz="1400" spc="-105" dirty="0">
                          <a:latin typeface="Arial"/>
                          <a:cs typeface="Arial"/>
                        </a:rPr>
                        <a:t>lượng </a:t>
                      </a:r>
                      <a:r>
                        <a:rPr sz="1400" spc="-95" dirty="0">
                          <a:latin typeface="Arial"/>
                          <a:cs typeface="Arial"/>
                        </a:rPr>
                        <a:t>ngành </a:t>
                      </a:r>
                      <a:r>
                        <a:rPr sz="1400" spc="-1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sức </a:t>
                      </a:r>
                      <a:r>
                        <a:rPr sz="1400" spc="-8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khỏe</a:t>
                      </a:r>
                      <a:r>
                        <a:rPr sz="1400" spc="16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có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449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19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8</a:t>
                      </a:r>
                      <a:endParaRPr sz="1200">
                        <a:latin typeface="Carlito"/>
                        <a:cs typeface="Carlito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471C4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53975">
                        <a:lnSpc>
                          <a:spcPts val="1470"/>
                        </a:lnSpc>
                      </a:pPr>
                      <a:r>
                        <a:rPr sz="1400" spc="-100" dirty="0">
                          <a:latin typeface="Arial"/>
                          <a:cs typeface="Arial"/>
                        </a:rPr>
                        <a:t>chứng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chỉ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hành</a:t>
                      </a:r>
                      <a:r>
                        <a:rPr sz="1400" spc="-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nghề: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40360" indent="-28702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40360" algn="l"/>
                          <a:tab pos="340995" algn="l"/>
                        </a:tabLst>
                      </a:pPr>
                      <a:r>
                        <a:rPr sz="1400" spc="-165" dirty="0">
                          <a:latin typeface="Arial"/>
                          <a:cs typeface="Arial"/>
                        </a:rPr>
                        <a:t>Các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ngành </a:t>
                      </a:r>
                      <a:r>
                        <a:rPr sz="1400" spc="-27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khoa, </a:t>
                      </a:r>
                      <a:r>
                        <a:rPr sz="1400" spc="-145" dirty="0">
                          <a:latin typeface="Arial"/>
                          <a:cs typeface="Arial"/>
                        </a:rPr>
                        <a:t>Răng 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400" spc="-110" dirty="0">
                          <a:latin typeface="Arial"/>
                          <a:cs typeface="Arial"/>
                        </a:rPr>
                        <a:t>Hàm 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Mặt:</a:t>
                      </a:r>
                      <a:r>
                        <a:rPr sz="1400" spc="-2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22,0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40360" indent="-28702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40360" algn="l"/>
                          <a:tab pos="340995" algn="l"/>
                        </a:tabLst>
                      </a:pPr>
                      <a:r>
                        <a:rPr sz="1400" spc="-27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400" spc="-114" dirty="0">
                          <a:latin typeface="Arial"/>
                          <a:cs typeface="Arial"/>
                        </a:rPr>
                        <a:t>dược 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học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cổ 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truyền, </a:t>
                      </a:r>
                      <a:r>
                        <a:rPr sz="1400" spc="-140" dirty="0">
                          <a:latin typeface="Arial"/>
                          <a:cs typeface="Arial"/>
                        </a:rPr>
                        <a:t>Dược 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học:</a:t>
                      </a:r>
                      <a:r>
                        <a:rPr sz="14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21,0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340360" indent="-287020">
                        <a:lnSpc>
                          <a:spcPct val="100000"/>
                        </a:lnSpc>
                        <a:buFont typeface="Wingdings"/>
                        <a:buChar char=""/>
                        <a:tabLst>
                          <a:tab pos="340360" algn="l"/>
                          <a:tab pos="340995" algn="l"/>
                        </a:tabLst>
                      </a:pPr>
                      <a:r>
                        <a:rPr sz="1400" spc="-165" dirty="0">
                          <a:latin typeface="Arial"/>
                          <a:cs typeface="Arial"/>
                        </a:rPr>
                        <a:t>Các </a:t>
                      </a:r>
                      <a:r>
                        <a:rPr sz="1400" spc="-85" dirty="0">
                          <a:latin typeface="Arial"/>
                          <a:cs typeface="Arial"/>
                        </a:rPr>
                        <a:t>ngành </a:t>
                      </a:r>
                      <a:r>
                        <a:rPr sz="1400" spc="-75" dirty="0">
                          <a:latin typeface="Arial"/>
                          <a:cs typeface="Arial"/>
                        </a:rPr>
                        <a:t>còn 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lại:</a:t>
                      </a:r>
                      <a:r>
                        <a:rPr sz="1400" spc="-2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6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19,0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23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6FAC46"/>
                      </a:solidFill>
                      <a:prstDash val="solid"/>
                    </a:lnT>
                    <a:lnB w="76200">
                      <a:solidFill>
                        <a:srgbClr val="6FAC46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98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6FAC46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4471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299110" y="29425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4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606" y="136016"/>
            <a:ext cx="822919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KẾT QUẢ TUYỂN SINH 2020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5089" y="301497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5</a:t>
            </a:r>
            <a:endParaRPr sz="1200">
              <a:latin typeface="Carlito"/>
              <a:cs typeface="Carlito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85469" y="1078382"/>
          <a:ext cx="10480674" cy="48605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57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3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86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Nội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dung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810" marB="0">
                    <a:solidFill>
                      <a:srgbClr val="6FAC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R="8572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Số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lượng,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tỷ</a:t>
                      </a:r>
                      <a:r>
                        <a:rPr sz="2000" b="1" spc="-1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lệ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810" marB="0">
                    <a:solidFill>
                      <a:srgbClr val="6FAC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87">
                <a:tc gridSpan="2"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ĐIỀU CHỈNH NGUYỆN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VỌNG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19-27/9/2020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6350">
                      <a:solidFill>
                        <a:srgbClr val="6FAC46"/>
                      </a:solidFill>
                      <a:prstDash val="solid"/>
                    </a:lnL>
                    <a:lnR w="6350">
                      <a:solidFill>
                        <a:srgbClr val="6FAC46"/>
                      </a:solidFill>
                      <a:prstDash val="solid"/>
                    </a:lnR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Số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nguyện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vọng sau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điều</a:t>
                      </a:r>
                      <a:r>
                        <a:rPr sz="1800" spc="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chỉnh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9685" marB="0">
                    <a:lnL w="6350">
                      <a:solidFill>
                        <a:srgbClr val="6FAC46"/>
                      </a:solidFill>
                      <a:prstDash val="solid"/>
                    </a:lnL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.9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R w="6350">
                      <a:solidFill>
                        <a:srgbClr val="6FAC46"/>
                      </a:solidFill>
                      <a:prstDash val="solid"/>
                    </a:lnR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138"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Tổng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số có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thí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sinh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điều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chỉnh NV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, </a:t>
                      </a:r>
                      <a:r>
                        <a:rPr sz="1800" spc="-10" dirty="0">
                          <a:latin typeface="Carlito"/>
                          <a:cs typeface="Carlito"/>
                        </a:rPr>
                        <a:t>trong</a:t>
                      </a:r>
                      <a:r>
                        <a:rPr sz="18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đó: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68580" marB="0">
                    <a:lnL w="6350">
                      <a:solidFill>
                        <a:srgbClr val="6FAC46"/>
                      </a:solidFill>
                      <a:prstDash val="solid"/>
                    </a:lnL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spc="-5" dirty="0">
                          <a:latin typeface="Carlito"/>
                          <a:cs typeface="Carlito"/>
                        </a:rPr>
                        <a:t>275.687 (= 42,51%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thí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sinh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 ĐKXT)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67310" marB="0">
                    <a:lnR w="6350">
                      <a:solidFill>
                        <a:srgbClr val="6FAC46"/>
                      </a:solidFill>
                      <a:prstDash val="solid"/>
                    </a:lnR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562">
                <a:tc>
                  <a:txBody>
                    <a:bodyPr/>
                    <a:lstStyle/>
                    <a:p>
                      <a:pPr marL="838835" indent="-287020">
                        <a:lnSpc>
                          <a:spcPct val="100000"/>
                        </a:lnSpc>
                        <a:spcBef>
                          <a:spcPts val="400"/>
                        </a:spcBef>
                        <a:buFont typeface="Wingdings"/>
                        <a:buChar char=""/>
                        <a:tabLst>
                          <a:tab pos="838835" algn="l"/>
                          <a:tab pos="839469" algn="l"/>
                        </a:tabLst>
                      </a:pPr>
                      <a:r>
                        <a:rPr sz="1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Trực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tuyến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6350">
                      <a:solidFill>
                        <a:srgbClr val="6FAC46"/>
                      </a:solidFill>
                      <a:prstDash val="solid"/>
                    </a:lnL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190.518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(=</a:t>
                      </a:r>
                      <a:r>
                        <a:rPr sz="1800" spc="-6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69,11%)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48895" marB="0">
                    <a:lnR w="6350">
                      <a:solidFill>
                        <a:srgbClr val="6FAC46"/>
                      </a:solidFill>
                      <a:prstDash val="solid"/>
                    </a:lnR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688">
                <a:tc>
                  <a:txBody>
                    <a:bodyPr/>
                    <a:lstStyle/>
                    <a:p>
                      <a:pPr marL="838835" indent="-287020">
                        <a:lnSpc>
                          <a:spcPct val="100000"/>
                        </a:lnSpc>
                        <a:spcBef>
                          <a:spcPts val="400"/>
                        </a:spcBef>
                        <a:buFont typeface="Wingdings"/>
                        <a:buChar char=""/>
                        <a:tabLst>
                          <a:tab pos="838835" algn="l"/>
                          <a:tab pos="839469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Bằng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phiếu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0800" marB="0">
                    <a:lnL w="6350">
                      <a:solidFill>
                        <a:srgbClr val="6FAC46"/>
                      </a:solidFill>
                      <a:prstDash val="solid"/>
                    </a:lnL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R="85090" algn="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85.169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(=</a:t>
                      </a:r>
                      <a:r>
                        <a:rPr sz="1800" spc="-6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30,89%)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49530" marB="0">
                    <a:lnR w="6350">
                      <a:solidFill>
                        <a:srgbClr val="6FAC46"/>
                      </a:solidFill>
                      <a:prstDash val="solid"/>
                    </a:lnR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5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95250" algn="just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rlito"/>
                          <a:cs typeface="Carlito"/>
                        </a:rPr>
                        <a:t>TRÚNG TUYỂN THẲNG, XÉT HỌC</a:t>
                      </a:r>
                      <a:r>
                        <a:rPr sz="1800" spc="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BẠ,…</a:t>
                      </a:r>
                      <a:endParaRPr sz="1800">
                        <a:latin typeface="Carlito"/>
                        <a:cs typeface="Carlito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5250" marR="545465" algn="just">
                        <a:lnSpc>
                          <a:spcPct val="881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Carlito"/>
                          <a:cs typeface="Carlito"/>
                        </a:rPr>
                        <a:t>Thí sinh trúng tuyển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thẳng </a:t>
                      </a:r>
                      <a:r>
                        <a:rPr sz="1800" spc="-15" dirty="0">
                          <a:latin typeface="Carlito"/>
                          <a:cs typeface="Carlito"/>
                        </a:rPr>
                        <a:t>và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thí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sinh trúng tuyển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bằng phương  thức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xét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học bạ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hoặc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ĐGNL đã </a:t>
                      </a:r>
                      <a:r>
                        <a:rPr sz="1800" spc="-15" dirty="0">
                          <a:latin typeface="Carlito"/>
                          <a:cs typeface="Carlito"/>
                        </a:rPr>
                        <a:t>xác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nhận nhập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học </a:t>
                      </a:r>
                      <a:r>
                        <a:rPr sz="1800" spc="-10" dirty="0">
                          <a:latin typeface="Carlito"/>
                          <a:cs typeface="Carlito"/>
                        </a:rPr>
                        <a:t>trên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hệ thống  được đưa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ra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khỏi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danh sách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xét 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tuyển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đợt</a:t>
                      </a:r>
                      <a:r>
                        <a:rPr sz="1800" spc="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dirty="0">
                          <a:latin typeface="Carlito"/>
                          <a:cs typeface="Carlito"/>
                        </a:rPr>
                        <a:t>1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70" marB="0">
                    <a:lnL w="6350">
                      <a:solidFill>
                        <a:srgbClr val="6FAC46"/>
                      </a:solidFill>
                      <a:prstDash val="solid"/>
                    </a:lnL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85090" algn="r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.6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6350">
                      <a:solidFill>
                        <a:srgbClr val="6FAC46"/>
                      </a:solidFill>
                      <a:prstDash val="solid"/>
                    </a:lnR>
                    <a:lnT w="6350">
                      <a:solidFill>
                        <a:srgbClr val="6FAC46"/>
                      </a:solidFill>
                      <a:prstDash val="solid"/>
                    </a:lnT>
                    <a:lnB w="6350">
                      <a:solidFill>
                        <a:srgbClr val="6FAC4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7209" y="139445"/>
            <a:ext cx="137160" cy="646430"/>
          </a:xfrm>
          <a:custGeom>
            <a:avLst/>
            <a:gdLst/>
            <a:ahLst/>
            <a:cxnLst/>
            <a:rect l="l" t="t" r="r" b="b"/>
            <a:pathLst>
              <a:path w="137159" h="646430">
                <a:moveTo>
                  <a:pt x="137159" y="0"/>
                </a:moveTo>
                <a:lnTo>
                  <a:pt x="0" y="0"/>
                </a:lnTo>
                <a:lnTo>
                  <a:pt x="0" y="646176"/>
                </a:lnTo>
                <a:lnTo>
                  <a:pt x="137159" y="646176"/>
                </a:lnTo>
                <a:lnTo>
                  <a:pt x="13715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5883" y="896111"/>
            <a:ext cx="334010" cy="0"/>
          </a:xfrm>
          <a:custGeom>
            <a:avLst/>
            <a:gdLst/>
            <a:ahLst/>
            <a:cxnLst/>
            <a:rect l="l" t="t" r="r" b="b"/>
            <a:pathLst>
              <a:path w="334009">
                <a:moveTo>
                  <a:pt x="0" y="0"/>
                </a:moveTo>
                <a:lnTo>
                  <a:pt x="333692" y="0"/>
                </a:lnTo>
              </a:path>
            </a:pathLst>
          </a:custGeom>
          <a:ln w="9144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81943" y="896111"/>
            <a:ext cx="702310" cy="0"/>
          </a:xfrm>
          <a:custGeom>
            <a:avLst/>
            <a:gdLst/>
            <a:ahLst/>
            <a:cxnLst/>
            <a:rect l="l" t="t" r="r" b="b"/>
            <a:pathLst>
              <a:path w="702309">
                <a:moveTo>
                  <a:pt x="0" y="0"/>
                </a:moveTo>
                <a:lnTo>
                  <a:pt x="702182" y="0"/>
                </a:lnTo>
              </a:path>
            </a:pathLst>
          </a:custGeom>
          <a:ln w="9144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56520" y="5636602"/>
            <a:ext cx="2435479" cy="12213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359652"/>
            <a:ext cx="9325610" cy="56515"/>
          </a:xfrm>
          <a:custGeom>
            <a:avLst/>
            <a:gdLst/>
            <a:ahLst/>
            <a:cxnLst/>
            <a:rect l="l" t="t" r="r" b="b"/>
            <a:pathLst>
              <a:path w="9325610" h="56514">
                <a:moveTo>
                  <a:pt x="9325356" y="0"/>
                </a:moveTo>
                <a:lnTo>
                  <a:pt x="0" y="0"/>
                </a:lnTo>
                <a:lnTo>
                  <a:pt x="0" y="56388"/>
                </a:lnTo>
                <a:lnTo>
                  <a:pt x="9325356" y="56388"/>
                </a:lnTo>
                <a:lnTo>
                  <a:pt x="932535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6512052"/>
            <a:ext cx="9325610" cy="56515"/>
          </a:xfrm>
          <a:custGeom>
            <a:avLst/>
            <a:gdLst/>
            <a:ahLst/>
            <a:cxnLst/>
            <a:rect l="l" t="t" r="r" b="b"/>
            <a:pathLst>
              <a:path w="9325610" h="56515">
                <a:moveTo>
                  <a:pt x="9325356" y="0"/>
                </a:moveTo>
                <a:lnTo>
                  <a:pt x="0" y="0"/>
                </a:lnTo>
                <a:lnTo>
                  <a:pt x="0" y="56388"/>
                </a:lnTo>
                <a:lnTo>
                  <a:pt x="9325356" y="56388"/>
                </a:lnTo>
                <a:lnTo>
                  <a:pt x="932535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763397"/>
            <a:ext cx="10985500" cy="6054090"/>
            <a:chOff x="0" y="763397"/>
            <a:chExt cx="10985500" cy="6054090"/>
          </a:xfrm>
        </p:grpSpPr>
        <p:sp>
          <p:nvSpPr>
            <p:cNvPr id="9" name="object 9"/>
            <p:cNvSpPr/>
            <p:nvPr/>
          </p:nvSpPr>
          <p:spPr>
            <a:xfrm>
              <a:off x="0" y="6681216"/>
              <a:ext cx="9325610" cy="58419"/>
            </a:xfrm>
            <a:custGeom>
              <a:avLst/>
              <a:gdLst/>
              <a:ahLst/>
              <a:cxnLst/>
              <a:rect l="l" t="t" r="r" b="b"/>
              <a:pathLst>
                <a:path w="9325610" h="58420">
                  <a:moveTo>
                    <a:pt x="9325356" y="0"/>
                  </a:moveTo>
                  <a:lnTo>
                    <a:pt x="0" y="0"/>
                  </a:lnTo>
                  <a:lnTo>
                    <a:pt x="0" y="57911"/>
                  </a:lnTo>
                  <a:lnTo>
                    <a:pt x="9325356" y="57911"/>
                  </a:lnTo>
                  <a:lnTo>
                    <a:pt x="932535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29576" y="766584"/>
              <a:ext cx="10052685" cy="458470"/>
            </a:xfrm>
            <a:custGeom>
              <a:avLst/>
              <a:gdLst/>
              <a:ahLst/>
              <a:cxnLst/>
              <a:rect l="l" t="t" r="r" b="b"/>
              <a:pathLst>
                <a:path w="10052685" h="458469">
                  <a:moveTo>
                    <a:pt x="5402453" y="0"/>
                  </a:moveTo>
                  <a:lnTo>
                    <a:pt x="0" y="0"/>
                  </a:lnTo>
                  <a:lnTo>
                    <a:pt x="0" y="458076"/>
                  </a:lnTo>
                  <a:lnTo>
                    <a:pt x="5402453" y="458076"/>
                  </a:lnTo>
                  <a:lnTo>
                    <a:pt x="5402453" y="0"/>
                  </a:lnTo>
                  <a:close/>
                </a:path>
                <a:path w="10052685" h="458469">
                  <a:moveTo>
                    <a:pt x="10052367" y="0"/>
                  </a:moveTo>
                  <a:lnTo>
                    <a:pt x="5402516" y="0"/>
                  </a:lnTo>
                  <a:lnTo>
                    <a:pt x="5402516" y="458076"/>
                  </a:lnTo>
                  <a:lnTo>
                    <a:pt x="10052367" y="458076"/>
                  </a:lnTo>
                  <a:lnTo>
                    <a:pt x="1005236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6401" y="763397"/>
              <a:ext cx="10059035" cy="6054090"/>
            </a:xfrm>
            <a:custGeom>
              <a:avLst/>
              <a:gdLst/>
              <a:ahLst/>
              <a:cxnLst/>
              <a:rect l="l" t="t" r="r" b="b"/>
              <a:pathLst>
                <a:path w="10059035" h="6054090">
                  <a:moveTo>
                    <a:pt x="0" y="461263"/>
                  </a:moveTo>
                  <a:lnTo>
                    <a:pt x="10058590" y="461263"/>
                  </a:lnTo>
                </a:path>
                <a:path w="10059035" h="6054090">
                  <a:moveTo>
                    <a:pt x="0" y="5806478"/>
                  </a:moveTo>
                  <a:lnTo>
                    <a:pt x="10058590" y="5806478"/>
                  </a:lnTo>
                </a:path>
                <a:path w="10059035" h="6054090">
                  <a:moveTo>
                    <a:pt x="3175" y="0"/>
                  </a:moveTo>
                  <a:lnTo>
                    <a:pt x="3175" y="6053743"/>
                  </a:lnTo>
                </a:path>
                <a:path w="10059035" h="6054090">
                  <a:moveTo>
                    <a:pt x="10055415" y="0"/>
                  </a:moveTo>
                  <a:lnTo>
                    <a:pt x="10055415" y="6053743"/>
                  </a:lnTo>
                </a:path>
                <a:path w="10059035" h="6054090">
                  <a:moveTo>
                    <a:pt x="0" y="3175"/>
                  </a:moveTo>
                  <a:lnTo>
                    <a:pt x="10058590" y="3175"/>
                  </a:lnTo>
                </a:path>
                <a:path w="10059035" h="6054090">
                  <a:moveTo>
                    <a:pt x="0" y="6050568"/>
                  </a:moveTo>
                  <a:lnTo>
                    <a:pt x="10058590" y="6050568"/>
                  </a:lnTo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16939" y="144907"/>
            <a:ext cx="90652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KẾT QUẢ TUYỂN SINH - NHẬP HỌC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99110" y="29425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6</a:t>
            </a:r>
            <a:endParaRPr sz="1200">
              <a:latin typeface="Carlito"/>
              <a:cs typeface="Carlito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0" y="766584"/>
          <a:ext cx="10982325" cy="60473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31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076">
                <a:tc>
                  <a:txBody>
                    <a:bodyPr/>
                    <a:lstStyle/>
                    <a:p>
                      <a:pPr marL="929640" algn="ctr">
                        <a:lnSpc>
                          <a:spcPts val="2765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Nội</a:t>
                      </a:r>
                      <a:r>
                        <a:rPr sz="2400" b="1" spc="-3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dung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765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Số </a:t>
                      </a:r>
                      <a:r>
                        <a:rPr sz="2400" b="1" spc="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lượng,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tỷ</a:t>
                      </a:r>
                      <a:r>
                        <a:rPr sz="2400" b="1" spc="-4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lệ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marL="993140">
                        <a:lnSpc>
                          <a:spcPts val="1845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1. Kết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quả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xét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tuyển </a:t>
                      </a:r>
                      <a:r>
                        <a:rPr sz="1600" b="1" spc="-5" dirty="0">
                          <a:solidFill>
                            <a:srgbClr val="2E5496"/>
                          </a:solidFill>
                          <a:latin typeface="Arial"/>
                          <a:cs typeface="Arial"/>
                        </a:rPr>
                        <a:t>sau lọc ảo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và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nhập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học đợt</a:t>
                      </a:r>
                      <a:r>
                        <a:rPr sz="1600" b="1" spc="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93140">
                        <a:lnSpc>
                          <a:spcPts val="1910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bằng kết quả thi</a:t>
                      </a:r>
                      <a:r>
                        <a:rPr sz="1600" b="1" spc="4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THPT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013">
                <a:tc>
                  <a:txBody>
                    <a:bodyPr/>
                    <a:lstStyle/>
                    <a:p>
                      <a:pPr marL="993140">
                        <a:lnSpc>
                          <a:spcPts val="186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- Thí sinh trúng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tuyển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sau lọc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ảo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2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700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390.182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(= 126,98% chỉ tiêu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xét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tuyển bằng</a:t>
                      </a:r>
                      <a:r>
                        <a:rPr sz="1600" spc="4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kết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ts val="200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quả thi THPT);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405.193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=</a:t>
                      </a:r>
                      <a:r>
                        <a:rPr sz="1800" spc="1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115,39%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428">
                <a:tc>
                  <a:txBody>
                    <a:bodyPr/>
                    <a:lstStyle/>
                    <a:p>
                      <a:pPr marL="993140">
                        <a:lnSpc>
                          <a:spcPts val="186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- Thí sinh nhập học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850"/>
                        </a:lnSpc>
                        <a:tabLst>
                          <a:tab pos="967105" algn="l"/>
                          <a:tab pos="1323975" algn="l"/>
                          <a:tab pos="2181860" algn="l"/>
                          <a:tab pos="2566035" algn="l"/>
                          <a:tab pos="3015615" algn="l"/>
                          <a:tab pos="3445510" algn="l"/>
                          <a:tab pos="4009390" algn="l"/>
                        </a:tabLst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235.873	(=	76,76%	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so	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với	chỉ	tiêu)	(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ts val="1905"/>
                        </a:lnSpc>
                      </a:pPr>
                      <a:r>
                        <a:rPr sz="16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258.870 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=  73,72%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);  =  60,45%  so  với  số</a:t>
                      </a:r>
                      <a:r>
                        <a:rPr sz="1600" spc="2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trúng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ts val="1914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tuyển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sau lọc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ảo)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146">
                <a:tc gridSpan="2">
                  <a:txBody>
                    <a:bodyPr/>
                    <a:lstStyle/>
                    <a:p>
                      <a:pPr marL="993140">
                        <a:lnSpc>
                          <a:spcPts val="1860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2. Kết quả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tuyển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sinh cả năm 2020 bằng 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tất cả các phương thức xét</a:t>
                      </a:r>
                      <a:r>
                        <a:rPr sz="1600" b="1" spc="2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tuyển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 cap="flat" cmpd="sng" algn="ctr">
                      <a:solidFill>
                        <a:srgbClr val="5B9B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marL="993140">
                        <a:lnSpc>
                          <a:spcPts val="1864"/>
                        </a:lnSpc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Thí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sinh trúng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tuyển,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nhập học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tất cả các</a:t>
                      </a:r>
                      <a:r>
                        <a:rPr sz="1600" b="1" spc="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ngành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850"/>
                        </a:lnSpc>
                        <a:tabLst>
                          <a:tab pos="939800" algn="l"/>
                          <a:tab pos="1267460" algn="l"/>
                          <a:tab pos="2099945" algn="l"/>
                          <a:tab pos="2636520" algn="l"/>
                          <a:tab pos="3037205" algn="l"/>
                          <a:tab pos="3506470" algn="l"/>
                          <a:tab pos="4076700" algn="l"/>
                        </a:tabLst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467.791	(=	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86,41%	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tổng	chỉ	tiêu	CQ);	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ts val="1910"/>
                        </a:lnSpc>
                      </a:pPr>
                      <a:r>
                        <a:rPr sz="1600" spc="-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411.603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spc="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77,70%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8330">
                <a:tc>
                  <a:txBody>
                    <a:bodyPr/>
                    <a:lstStyle/>
                    <a:p>
                      <a:pPr marL="1450340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Trình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độ đại học CQ dài</a:t>
                      </a:r>
                      <a:r>
                        <a:rPr sz="16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hạn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450340">
                        <a:lnSpc>
                          <a:spcPts val="1914"/>
                        </a:lnSpc>
                        <a:spcBef>
                          <a:spcPts val="92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(Phân luồng gần</a:t>
                      </a:r>
                      <a:r>
                        <a:rPr sz="16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51%)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441.913 (=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49% số thí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sinh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ĐKDT);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</a:t>
                      </a:r>
                      <a:r>
                        <a:rPr sz="1600" spc="1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390.956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ts val="1910"/>
                        </a:lnSpc>
                      </a:pP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44%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R="365760" algn="ctr">
                        <a:lnSpc>
                          <a:spcPts val="182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+ Liên thông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CQ,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Văn bằng 2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CQ: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82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18.256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(2019:</a:t>
                      </a:r>
                      <a:r>
                        <a:rPr sz="1600" spc="2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10.016)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1450340">
                        <a:lnSpc>
                          <a:spcPts val="182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Trình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độ CĐ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sư</a:t>
                      </a:r>
                      <a:r>
                        <a:rPr sz="16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phạm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>
                        <a:lnSpc>
                          <a:spcPts val="1820"/>
                        </a:lnSpc>
                        <a:tabLst>
                          <a:tab pos="1491615" algn="l"/>
                        </a:tabLst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7.622</a:t>
                      </a:r>
                      <a:r>
                        <a:rPr sz="1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	8.516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8500">
                <a:tc>
                  <a:txBody>
                    <a:bodyPr/>
                    <a:lstStyle/>
                    <a:p>
                      <a:pPr marL="993140" marR="57785">
                        <a:lnSpc>
                          <a:spcPts val="1900"/>
                        </a:lnSpc>
                        <a:spcBef>
                          <a:spcPts val="2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Thí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sinh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trúng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tuyển nhập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các ngành đào tạo giáo  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viên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35.936 (= 61,58% tổng chỉ tiêu);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</a:t>
                      </a:r>
                      <a:r>
                        <a:rPr sz="1600" spc="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27.373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65405">
                        <a:lnSpc>
                          <a:spcPts val="1910"/>
                        </a:lnSpc>
                      </a:pP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(bao gồm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cả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trình độ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TC)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sz="1600" spc="4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52,97%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8200">
                <a:tc>
                  <a:txBody>
                    <a:bodyPr/>
                    <a:lstStyle/>
                    <a:p>
                      <a:pPr marL="1450340">
                        <a:lnSpc>
                          <a:spcPts val="1864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Trình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độ</a:t>
                      </a:r>
                      <a:r>
                        <a:rPr sz="16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ĐH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 marR="56515">
                        <a:lnSpc>
                          <a:spcPts val="1900"/>
                        </a:lnSpc>
                        <a:spcBef>
                          <a:spcPts val="25"/>
                        </a:spcBef>
                        <a:tabLst>
                          <a:tab pos="813435" algn="l"/>
                          <a:tab pos="2692400" algn="l"/>
                          <a:tab pos="3079750" algn="l"/>
                          <a:tab pos="4077970" algn="l"/>
                        </a:tabLst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28.314	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= </a:t>
                      </a:r>
                      <a:r>
                        <a:rPr sz="160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600" spc="1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600" spc="1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8% </a:t>
                      </a:r>
                      <a:r>
                        <a:rPr sz="16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6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1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ới	c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ỉ	t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ê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 </a:t>
                      </a:r>
                      <a:r>
                        <a:rPr sz="16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ĐH)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;	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 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16.742 =</a:t>
                      </a:r>
                      <a:r>
                        <a:rPr sz="16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70,89%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T w="6350">
                      <a:solidFill>
                        <a:srgbClr val="5B9BD4"/>
                      </a:solidFill>
                      <a:prstDash val="solid"/>
                    </a:lnT>
                    <a:lnB w="6350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32278">
                <a:tc>
                  <a:txBody>
                    <a:bodyPr/>
                    <a:lstStyle/>
                    <a:p>
                      <a:pPr marL="1450340">
                        <a:lnSpc>
                          <a:spcPts val="187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+ 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Trình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độ</a:t>
                      </a:r>
                      <a:r>
                        <a:rPr sz="16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CĐ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2605">
                        <a:lnSpc>
                          <a:spcPts val="1855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7.622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(=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52,02%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so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với chỉ tiêu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CĐ);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2019: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522605">
                        <a:lnSpc>
                          <a:spcPts val="1910"/>
                        </a:lnSpc>
                      </a:pP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8,537 =</a:t>
                      </a:r>
                      <a:r>
                        <a:rPr sz="16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46,12%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5B9BD4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108330"/>
            <a:ext cx="898906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HẠN </a:t>
            </a:r>
            <a:r>
              <a:rPr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3795" y="2149602"/>
            <a:ext cx="10130790" cy="43011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  <a:buFont typeface="Symbol"/>
              <a:buChar char=""/>
              <a:tabLst>
                <a:tab pos="354330" algn="l"/>
              </a:tabLst>
            </a:pPr>
            <a:r>
              <a:rPr sz="2400" spc="-5" dirty="0">
                <a:latin typeface="Arial"/>
                <a:cs typeface="Arial"/>
              </a:rPr>
              <a:t>Một </a:t>
            </a:r>
            <a:r>
              <a:rPr sz="2400" dirty="0">
                <a:latin typeface="Arial"/>
                <a:cs typeface="Arial"/>
              </a:rPr>
              <a:t>số </a:t>
            </a:r>
            <a:r>
              <a:rPr sz="2400" spc="-5" dirty="0">
                <a:latin typeface="Arial"/>
                <a:cs typeface="Arial"/>
              </a:rPr>
              <a:t>thí sinh, </a:t>
            </a:r>
            <a:r>
              <a:rPr sz="2400" dirty="0">
                <a:latin typeface="Arial"/>
                <a:cs typeface="Arial"/>
              </a:rPr>
              <a:t>cán </a:t>
            </a:r>
            <a:r>
              <a:rPr sz="2400" spc="-5" dirty="0">
                <a:latin typeface="Arial"/>
                <a:cs typeface="Arial"/>
              </a:rPr>
              <a:t>bộ điểm </a:t>
            </a:r>
            <a:r>
              <a:rPr sz="2400" dirty="0">
                <a:latin typeface="Arial"/>
                <a:cs typeface="Arial"/>
              </a:rPr>
              <a:t>tiếp </a:t>
            </a:r>
            <a:r>
              <a:rPr sz="2400" spc="-5" dirty="0">
                <a:latin typeface="Arial"/>
                <a:cs typeface="Arial"/>
              </a:rPr>
              <a:t>nhận </a:t>
            </a:r>
            <a:r>
              <a:rPr sz="2400" dirty="0">
                <a:latin typeface="Arial"/>
                <a:cs typeface="Arial"/>
              </a:rPr>
              <a:t>chưa </a:t>
            </a:r>
            <a:r>
              <a:rPr sz="2400" spc="-5" dirty="0">
                <a:latin typeface="Arial"/>
                <a:cs typeface="Arial"/>
              </a:rPr>
              <a:t>nắm </a:t>
            </a:r>
            <a:r>
              <a:rPr sz="2400" dirty="0">
                <a:latin typeface="Arial"/>
                <a:cs typeface="Arial"/>
              </a:rPr>
              <a:t>vững quy chế, </a:t>
            </a:r>
            <a:r>
              <a:rPr sz="2400" spc="-10" dirty="0">
                <a:latin typeface="Arial"/>
                <a:cs typeface="Arial"/>
              </a:rPr>
              <a:t>quy  </a:t>
            </a:r>
            <a:r>
              <a:rPr sz="2400" spc="-5" dirty="0">
                <a:latin typeface="Arial"/>
                <a:cs typeface="Arial"/>
              </a:rPr>
              <a:t>định </a:t>
            </a:r>
            <a:r>
              <a:rPr sz="2400" dirty="0">
                <a:latin typeface="Arial"/>
                <a:cs typeface="Arial"/>
              </a:rPr>
              <a:t>về </a:t>
            </a:r>
            <a:r>
              <a:rPr sz="2400" spc="-5" dirty="0">
                <a:latin typeface="Arial"/>
                <a:cs typeface="Arial"/>
              </a:rPr>
              <a:t>ĐKXT; </a:t>
            </a:r>
            <a:r>
              <a:rPr sz="2400" dirty="0">
                <a:latin typeface="Arial"/>
                <a:cs typeface="Arial"/>
              </a:rPr>
              <a:t>không thực </a:t>
            </a:r>
            <a:r>
              <a:rPr sz="2400" spc="-5" dirty="0">
                <a:latin typeface="Arial"/>
                <a:cs typeface="Arial"/>
              </a:rPr>
              <a:t>hiện đúng, đủ, hết quy </a:t>
            </a:r>
            <a:r>
              <a:rPr sz="2400" dirty="0">
                <a:latin typeface="Arial"/>
                <a:cs typeface="Arial"/>
              </a:rPr>
              <a:t>trình </a:t>
            </a:r>
            <a:r>
              <a:rPr sz="2400" spc="-5" dirty="0">
                <a:latin typeface="Arial"/>
                <a:cs typeface="Arial"/>
              </a:rPr>
              <a:t>điều </a:t>
            </a:r>
            <a:r>
              <a:rPr sz="2400" dirty="0">
                <a:latin typeface="Arial"/>
                <a:cs typeface="Arial"/>
              </a:rPr>
              <a:t>chỉnh </a:t>
            </a:r>
            <a:r>
              <a:rPr sz="2400" spc="-5" dirty="0">
                <a:latin typeface="Arial"/>
                <a:cs typeface="Arial"/>
              </a:rPr>
              <a:t>nguyện  </a:t>
            </a:r>
            <a:r>
              <a:rPr sz="2400" dirty="0">
                <a:latin typeface="Arial"/>
                <a:cs typeface="Arial"/>
              </a:rPr>
              <a:t>vọng </a:t>
            </a:r>
            <a:r>
              <a:rPr sz="2400" spc="-5" dirty="0">
                <a:latin typeface="Arial"/>
                <a:cs typeface="Arial"/>
              </a:rPr>
              <a:t>ĐKXT; đăng </a:t>
            </a:r>
            <a:r>
              <a:rPr sz="2400" dirty="0">
                <a:latin typeface="Arial"/>
                <a:cs typeface="Arial"/>
              </a:rPr>
              <a:t>kí vào các </a:t>
            </a:r>
            <a:r>
              <a:rPr sz="2400" spc="-5" dirty="0">
                <a:latin typeface="Arial"/>
                <a:cs typeface="Arial"/>
              </a:rPr>
              <a:t>ngành/trường </a:t>
            </a:r>
            <a:r>
              <a:rPr sz="2400" dirty="0">
                <a:latin typeface="Arial"/>
                <a:cs typeface="Arial"/>
              </a:rPr>
              <a:t>không </a:t>
            </a:r>
            <a:r>
              <a:rPr sz="2400" spc="-5" dirty="0">
                <a:latin typeface="Arial"/>
                <a:cs typeface="Arial"/>
              </a:rPr>
              <a:t>đủ điều kiện </a:t>
            </a:r>
            <a:r>
              <a:rPr sz="2400" spc="5" dirty="0">
                <a:latin typeface="Arial"/>
                <a:cs typeface="Arial"/>
              </a:rPr>
              <a:t>sơ </a:t>
            </a:r>
            <a:r>
              <a:rPr sz="2400" dirty="0">
                <a:latin typeface="Arial"/>
                <a:cs typeface="Arial"/>
              </a:rPr>
              <a:t>tuyển,  vùng tuyển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sinh</a:t>
            </a:r>
            <a:r>
              <a:rPr sz="2400" spc="-5" dirty="0" smtClean="0">
                <a:latin typeface="Arial"/>
                <a:cs typeface="Arial"/>
              </a:rPr>
              <a:t>,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những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ngành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không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đào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tạo</a:t>
            </a:r>
            <a:r>
              <a:rPr sz="2400" spc="-5" dirty="0" smtClean="0">
                <a:latin typeface="Arial"/>
                <a:cs typeface="Arial"/>
              </a:rPr>
              <a:t>…</a:t>
            </a:r>
            <a:endParaRPr sz="2400" dirty="0">
              <a:latin typeface="Arial"/>
              <a:cs typeface="Arial"/>
            </a:endParaRPr>
          </a:p>
          <a:p>
            <a:pPr marL="12700" marR="8255" algn="just">
              <a:lnSpc>
                <a:spcPct val="150000"/>
              </a:lnSpc>
              <a:spcBef>
                <a:spcPts val="1595"/>
              </a:spcBef>
              <a:buFont typeface="Symbol"/>
              <a:buChar char=""/>
              <a:tabLst>
                <a:tab pos="354330" algn="l"/>
              </a:tabLst>
            </a:pPr>
            <a:r>
              <a:rPr sz="2400" spc="-5" dirty="0">
                <a:latin typeface="Arial"/>
                <a:cs typeface="Arial"/>
              </a:rPr>
              <a:t>Một </a:t>
            </a:r>
            <a:r>
              <a:rPr sz="2400" dirty="0">
                <a:latin typeface="Arial"/>
                <a:cs typeface="Arial"/>
              </a:rPr>
              <a:t>số </a:t>
            </a:r>
            <a:r>
              <a:rPr sz="2400" spc="-5" dirty="0">
                <a:latin typeface="Arial"/>
                <a:cs typeface="Arial"/>
              </a:rPr>
              <a:t>điểm </a:t>
            </a:r>
            <a:r>
              <a:rPr sz="2400" dirty="0">
                <a:latin typeface="Arial"/>
                <a:cs typeface="Arial"/>
              </a:rPr>
              <a:t>tiếp </a:t>
            </a:r>
            <a:r>
              <a:rPr sz="2400" spc="-5" dirty="0">
                <a:latin typeface="Arial"/>
                <a:cs typeface="Arial"/>
              </a:rPr>
              <a:t>nhận để </a:t>
            </a:r>
            <a:r>
              <a:rPr sz="2400" spc="-10" dirty="0">
                <a:latin typeface="Arial"/>
                <a:cs typeface="Arial"/>
              </a:rPr>
              <a:t>xảy </a:t>
            </a:r>
            <a:r>
              <a:rPr sz="2400" spc="-5" dirty="0">
                <a:latin typeface="Arial"/>
                <a:cs typeface="Arial"/>
              </a:rPr>
              <a:t>ra sai sót khi </a:t>
            </a:r>
            <a:r>
              <a:rPr sz="2400" spc="-10" dirty="0">
                <a:latin typeface="Arial"/>
                <a:cs typeface="Arial"/>
              </a:rPr>
              <a:t>xác </a:t>
            </a:r>
            <a:r>
              <a:rPr sz="2400" spc="-5" dirty="0">
                <a:latin typeface="Arial"/>
                <a:cs typeface="Arial"/>
              </a:rPr>
              <a:t>nhận đối </a:t>
            </a:r>
            <a:r>
              <a:rPr sz="2400" dirty="0">
                <a:latin typeface="Arial"/>
                <a:cs typeface="Arial"/>
              </a:rPr>
              <a:t>tượng ưu </a:t>
            </a:r>
            <a:r>
              <a:rPr sz="2400" spc="-5" dirty="0">
                <a:latin typeface="Arial"/>
                <a:cs typeface="Arial"/>
              </a:rPr>
              <a:t>tiên,  khu </a:t>
            </a:r>
            <a:r>
              <a:rPr sz="2400" dirty="0">
                <a:latin typeface="Arial"/>
                <a:cs typeface="Arial"/>
              </a:rPr>
              <a:t>vực ưu tiên </a:t>
            </a:r>
            <a:r>
              <a:rPr sz="2400" spc="-5" dirty="0">
                <a:latin typeface="Arial"/>
                <a:cs typeface="Arial"/>
              </a:rPr>
              <a:t>theo hộ </a:t>
            </a:r>
            <a:r>
              <a:rPr sz="2400" dirty="0">
                <a:latin typeface="Arial"/>
                <a:cs typeface="Arial"/>
              </a:rPr>
              <a:t>khẩu thường trú </a:t>
            </a:r>
            <a:r>
              <a:rPr sz="2400" spc="-5" dirty="0">
                <a:latin typeface="Arial"/>
                <a:cs typeface="Arial"/>
              </a:rPr>
              <a:t>cho </a:t>
            </a:r>
            <a:r>
              <a:rPr sz="2400" dirty="0">
                <a:latin typeface="Arial"/>
                <a:cs typeface="Arial"/>
              </a:rPr>
              <a:t>thí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sinh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lang="en-US" sz="2400" spc="-5" dirty="0" smtClean="0">
              <a:latin typeface="Arial"/>
              <a:cs typeface="Arial"/>
            </a:endParaRPr>
          </a:p>
          <a:p>
            <a:pPr marL="12700" marR="8255" algn="just">
              <a:lnSpc>
                <a:spcPct val="150000"/>
              </a:lnSpc>
              <a:spcBef>
                <a:spcPts val="1595"/>
              </a:spcBef>
              <a:tabLst>
                <a:tab pos="354330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29425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7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1583" y="999744"/>
            <a:ext cx="11046460" cy="958850"/>
          </a:xfrm>
          <a:prstGeom prst="rect">
            <a:avLst/>
          </a:prstGeom>
          <a:solidFill>
            <a:srgbClr val="EC7C30"/>
          </a:solidFill>
          <a:ln w="12192">
            <a:solidFill>
              <a:srgbClr val="AD5A20"/>
            </a:solidFill>
          </a:ln>
        </p:spPr>
        <p:txBody>
          <a:bodyPr vert="horz" wrap="square" lIns="0" tIns="235585" rIns="0" bIns="0" rtlCol="0">
            <a:spAutoFit/>
          </a:bodyPr>
          <a:lstStyle/>
          <a:p>
            <a:pPr marL="226695" algn="ctr">
              <a:lnSpc>
                <a:spcPct val="100000"/>
              </a:lnSpc>
              <a:spcBef>
                <a:spcPts val="1855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Hạn chế của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một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số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điểm tiếp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nhận,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thí</a:t>
            </a:r>
            <a:r>
              <a:rPr sz="2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sinh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762" y="2300681"/>
            <a:ext cx="103060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 2. </a:t>
            </a:r>
            <a:r>
              <a:rPr sz="44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TÁC </a:t>
            </a:r>
            <a:r>
              <a:rPr sz="4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TUYỂN SINH</a:t>
            </a:r>
            <a:r>
              <a:rPr sz="4400" b="1" spc="-6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400" b="1" spc="-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144907"/>
            <a:ext cx="594106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2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165352"/>
            <a:ext cx="10358120" cy="43781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 indent="-243204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dirty="0">
                <a:latin typeface="Arial"/>
                <a:cs typeface="Arial"/>
              </a:rPr>
              <a:t>Giữ </a:t>
            </a:r>
            <a:r>
              <a:rPr sz="2400" spc="-5" dirty="0">
                <a:latin typeface="Arial"/>
                <a:cs typeface="Arial"/>
              </a:rPr>
              <a:t>ổn định </a:t>
            </a:r>
            <a:r>
              <a:rPr sz="2400" dirty="0">
                <a:latin typeface="Arial"/>
                <a:cs typeface="Arial"/>
              </a:rPr>
              <a:t>tuyển </a:t>
            </a:r>
            <a:r>
              <a:rPr sz="2400" spc="-5" dirty="0">
                <a:latin typeface="Arial"/>
                <a:cs typeface="Arial"/>
              </a:rPr>
              <a:t>sinh năm 2021 như </a:t>
            </a:r>
            <a:r>
              <a:rPr sz="2400" dirty="0">
                <a:latin typeface="Arial"/>
                <a:cs typeface="Arial"/>
              </a:rPr>
              <a:t>các </a:t>
            </a:r>
            <a:r>
              <a:rPr sz="2400" spc="-5" dirty="0">
                <a:latin typeface="Arial"/>
                <a:cs typeface="Arial"/>
              </a:rPr>
              <a:t>năm 2019,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2020.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250" dirty="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Cơ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sở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đào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tạo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sử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dụng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kết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quả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điểm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thi</a:t>
            </a:r>
            <a:r>
              <a:rPr sz="2400" spc="10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THPT,</a:t>
            </a:r>
            <a:r>
              <a:rPr sz="2400" spc="114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kết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quả</a:t>
            </a:r>
            <a:r>
              <a:rPr sz="2400" spc="1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cấp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học</a:t>
            </a:r>
            <a:r>
              <a:rPr sz="2400" spc="1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THPT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spc="5" dirty="0">
                <a:latin typeface="Arial"/>
                <a:cs typeface="Arial"/>
              </a:rPr>
              <a:t>để</a:t>
            </a:r>
            <a:endParaRPr sz="2400" dirty="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1445"/>
              </a:spcBef>
            </a:pPr>
            <a:r>
              <a:rPr sz="2400" spc="-10" dirty="0">
                <a:latin typeface="Arial"/>
                <a:cs typeface="Arial"/>
              </a:rPr>
              <a:t>xét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tuyển.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 dirty="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5" dirty="0">
                <a:latin typeface="Arial"/>
                <a:cs typeface="Arial"/>
              </a:rPr>
              <a:t>Bộ GDĐT hỗ trợ: </a:t>
            </a:r>
            <a:r>
              <a:rPr lang="en-US" sz="2400" dirty="0" err="1" smtClean="0">
                <a:latin typeface="Arial"/>
                <a:cs typeface="Arial"/>
              </a:rPr>
              <a:t>T</a:t>
            </a:r>
            <a:r>
              <a:rPr sz="2400" dirty="0" err="1" smtClean="0">
                <a:latin typeface="Arial"/>
                <a:cs typeface="Arial"/>
              </a:rPr>
              <a:t>hí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sinh </a:t>
            </a:r>
            <a:r>
              <a:rPr sz="2400" spc="-60" dirty="0">
                <a:latin typeface="Arial"/>
                <a:cs typeface="Arial"/>
              </a:rPr>
              <a:t>ĐKXT, </a:t>
            </a:r>
            <a:r>
              <a:rPr sz="2400" dirty="0">
                <a:latin typeface="Arial"/>
                <a:cs typeface="Arial"/>
              </a:rPr>
              <a:t>các </a:t>
            </a:r>
            <a:r>
              <a:rPr sz="2400" spc="-5" dirty="0">
                <a:latin typeface="Arial"/>
                <a:cs typeface="Arial"/>
              </a:rPr>
              <a:t>trường </a:t>
            </a:r>
            <a:r>
              <a:rPr sz="2400" spc="-10" dirty="0">
                <a:latin typeface="Arial"/>
                <a:cs typeface="Arial"/>
              </a:rPr>
              <a:t>xét </a:t>
            </a:r>
            <a:r>
              <a:rPr sz="2400" dirty="0">
                <a:latin typeface="Arial"/>
                <a:cs typeface="Arial"/>
              </a:rPr>
              <a:t>tuyển </a:t>
            </a:r>
            <a:r>
              <a:rPr sz="2400" spc="-5" dirty="0">
                <a:latin typeface="Arial"/>
                <a:cs typeface="Arial"/>
              </a:rPr>
              <a:t>và lọc ảo đợt</a:t>
            </a:r>
            <a:r>
              <a:rPr sz="2400" spc="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1.</a:t>
            </a:r>
            <a:endParaRPr sz="2400" dirty="0">
              <a:latin typeface="Arial"/>
              <a:cs typeface="Arial"/>
            </a:endParaRPr>
          </a:p>
          <a:p>
            <a:pPr marL="241300" marR="5715" indent="-229235">
              <a:lnSpc>
                <a:spcPct val="150000"/>
              </a:lnSpc>
              <a:spcBef>
                <a:spcPts val="1205"/>
              </a:spcBef>
              <a:buSzPct val="95833"/>
              <a:buFont typeface="Wingdings"/>
              <a:buChar char=""/>
              <a:tabLst>
                <a:tab pos="255904" algn="l"/>
              </a:tabLst>
            </a:pPr>
            <a:r>
              <a:rPr sz="2400" spc="-10" dirty="0">
                <a:latin typeface="Arial"/>
                <a:cs typeface="Arial"/>
              </a:rPr>
              <a:t>Các </a:t>
            </a:r>
            <a:r>
              <a:rPr sz="2400" dirty="0">
                <a:latin typeface="Arial"/>
                <a:cs typeface="Arial"/>
              </a:rPr>
              <a:t>cơ sở </a:t>
            </a:r>
            <a:r>
              <a:rPr sz="2400" spc="-5" dirty="0">
                <a:latin typeface="Arial"/>
                <a:cs typeface="Arial"/>
              </a:rPr>
              <a:t>đào </a:t>
            </a:r>
            <a:r>
              <a:rPr sz="2400" dirty="0">
                <a:latin typeface="Arial"/>
                <a:cs typeface="Arial"/>
              </a:rPr>
              <a:t>tạo tự chủ và chịu trách </a:t>
            </a:r>
            <a:r>
              <a:rPr sz="2400" spc="-5" dirty="0">
                <a:latin typeface="Arial"/>
                <a:cs typeface="Arial"/>
              </a:rPr>
              <a:t>nhiệm giải trình trước XH </a:t>
            </a:r>
            <a:r>
              <a:rPr sz="2400" dirty="0">
                <a:latin typeface="Arial"/>
                <a:cs typeface="Arial"/>
              </a:rPr>
              <a:t>về công  tác tuyển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sinh.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/>
              <a:buChar char=""/>
            </a:pPr>
            <a:endParaRPr sz="2250" dirty="0">
              <a:latin typeface="Arial"/>
              <a:cs typeface="Arial"/>
            </a:endParaRPr>
          </a:p>
          <a:p>
            <a:pPr marL="339090" indent="-327025">
              <a:lnSpc>
                <a:spcPct val="100000"/>
              </a:lnSpc>
              <a:buSzPct val="95833"/>
              <a:buFont typeface="Wingdings"/>
              <a:buChar char=""/>
              <a:tabLst>
                <a:tab pos="339725" algn="l"/>
              </a:tabLst>
            </a:pPr>
            <a:r>
              <a:rPr sz="2400" spc="-5" dirty="0">
                <a:latin typeface="Arial"/>
                <a:cs typeface="Arial"/>
              </a:rPr>
              <a:t>Lịch </a:t>
            </a:r>
            <a:r>
              <a:rPr sz="2400" dirty="0">
                <a:latin typeface="Arial"/>
                <a:cs typeface="Arial"/>
              </a:rPr>
              <a:t>tuyển </a:t>
            </a:r>
            <a:r>
              <a:rPr sz="2400" spc="-5" dirty="0">
                <a:latin typeface="Arial"/>
                <a:cs typeface="Arial"/>
              </a:rPr>
              <a:t>sinh phù hợp </a:t>
            </a:r>
            <a:r>
              <a:rPr sz="2400" dirty="0">
                <a:latin typeface="Arial"/>
                <a:cs typeface="Arial"/>
              </a:rPr>
              <a:t>với </a:t>
            </a:r>
            <a:r>
              <a:rPr sz="2400" spc="-5" dirty="0">
                <a:latin typeface="Arial"/>
                <a:cs typeface="Arial"/>
              </a:rPr>
              <a:t>lịch thi </a:t>
            </a:r>
            <a:r>
              <a:rPr sz="2400" dirty="0">
                <a:latin typeface="Arial"/>
                <a:cs typeface="Arial"/>
              </a:rPr>
              <a:t>tốt </a:t>
            </a:r>
            <a:r>
              <a:rPr sz="2400" spc="-10" dirty="0">
                <a:latin typeface="Arial"/>
                <a:cs typeface="Arial"/>
              </a:rPr>
              <a:t>nghiệp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THPT.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29425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9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44907"/>
            <a:ext cx="108940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CĂN CỨ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051052"/>
            <a:ext cx="10360660" cy="5203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9525" algn="just">
              <a:lnSpc>
                <a:spcPct val="100000"/>
              </a:lnSpc>
              <a:spcBef>
                <a:spcPts val="100"/>
              </a:spcBef>
              <a:tabLst>
                <a:tab pos="241935" algn="l"/>
              </a:tabLst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chế tuyển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sinh: </a:t>
            </a:r>
            <a:r>
              <a:rPr lang="en-US"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heo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quy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trình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bản pháp quy và được  đăng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mạng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xin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 kiến toàn</a:t>
            </a:r>
            <a:r>
              <a:rPr sz="21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XH: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6854">
              <a:lnSpc>
                <a:spcPct val="100000"/>
              </a:lnSpc>
              <a:spcBef>
                <a:spcPts val="1390"/>
              </a:spcBef>
            </a:pPr>
            <a:r>
              <a:rPr sz="21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https://moet.gov.vn/van-ban/vbdt/Pages/chi-tiet-van-ban.aspx?ItemID=1532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just">
              <a:lnSpc>
                <a:spcPct val="99800"/>
              </a:lnSpc>
              <a:spcBef>
                <a:spcPts val="1425"/>
              </a:spcBef>
              <a:tabLst>
                <a:tab pos="241935" algn="l"/>
              </a:tabLst>
            </a:pPr>
            <a:r>
              <a:rPr lang="en-US"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sz="21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08/03/2021: </a:t>
            </a:r>
            <a:r>
              <a:rPr sz="2100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văn </a:t>
            </a:r>
            <a:r>
              <a:rPr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</a:t>
            </a:r>
            <a:r>
              <a:rPr sz="21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885/BGDĐT-GDĐH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về việc rà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soát, sửa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đổi, bổ sung  và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cập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nhật CSDL về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khu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vực ưu tiên phục vụ công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tác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 tốt nghiệp THPT và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tuyển  sinh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sz="21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2021.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715" algn="just">
              <a:lnSpc>
                <a:spcPct val="100000"/>
              </a:lnSpc>
              <a:spcBef>
                <a:spcPts val="615"/>
              </a:spcBef>
              <a:tabLst>
                <a:tab pos="241935" algn="l"/>
              </a:tabLst>
            </a:pPr>
            <a:r>
              <a:rPr lang="en-US"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sz="21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16/03/2021: </a:t>
            </a:r>
            <a:r>
              <a:rPr sz="2100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văn </a:t>
            </a:r>
            <a:r>
              <a:rPr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 </a:t>
            </a:r>
            <a:r>
              <a:rPr sz="2100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1017/BGDĐT-GDĐH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về việc rà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soát,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cung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cấp </a:t>
            </a:r>
            <a:r>
              <a:rPr sz="2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 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công bố thông tin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tuyển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 các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hình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thức đào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tạo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CĐ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ngành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GDMN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 ĐH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 2021.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715" algn="just">
              <a:lnSpc>
                <a:spcPct val="100000"/>
              </a:lnSpc>
              <a:spcBef>
                <a:spcPts val="600"/>
              </a:spcBef>
              <a:tabLst>
                <a:tab pos="241935" algn="l"/>
              </a:tabLst>
            </a:pPr>
            <a:r>
              <a:rPr lang="en-US"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sz="21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báo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số 316/TB-BGDĐT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ngày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30/3/2021,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báo Kết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luận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Hội nghị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tuyển 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đại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học, cao đẳng sư phạm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sz="21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(nhiệm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vụ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cần triển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khai trong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công tác  tuyển sinh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năm 2021,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cơ chế thu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và </a:t>
            </a:r>
            <a:r>
              <a:rPr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sử </a:t>
            </a:r>
            <a:r>
              <a:rPr sz="21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dụng giá dịch vụ tuyển</a:t>
            </a:r>
            <a:r>
              <a:rPr sz="21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1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sz="21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100" spc="-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715" algn="just">
              <a:lnSpc>
                <a:spcPct val="100000"/>
              </a:lnSpc>
              <a:spcBef>
                <a:spcPts val="600"/>
              </a:spcBef>
              <a:tabLst>
                <a:tab pos="241935" algn="l"/>
              </a:tabLst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1444/BGDĐT-GDĐH,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14/4/2021 V/v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đẳng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mầm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</a:t>
            </a:r>
            <a:endParaRPr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576580" algn="l"/>
                <a:tab pos="1092835" algn="l"/>
                <a:tab pos="1624965" algn="l"/>
                <a:tab pos="1995170" algn="l"/>
                <a:tab pos="2705735" algn="l"/>
                <a:tab pos="3283585" algn="l"/>
                <a:tab pos="3637279" algn="l"/>
                <a:tab pos="4309110" algn="l"/>
                <a:tab pos="4826000" algn="l"/>
                <a:tab pos="5434330" algn="l"/>
                <a:tab pos="5891530" algn="l"/>
                <a:tab pos="6601459" algn="l"/>
                <a:tab pos="7340600" algn="l"/>
                <a:tab pos="7755255" algn="l"/>
                <a:tab pos="8467090" algn="l"/>
                <a:tab pos="9043035" algn="l"/>
                <a:tab pos="9456420" algn="l"/>
                <a:tab pos="9930765" algn="l"/>
              </a:tabLst>
            </a:pPr>
            <a:r>
              <a:rPr sz="2100" i="1" dirty="0" err="1" smtClean="0">
                <a:latin typeface="Times New Roman"/>
                <a:cs typeface="Times New Roman"/>
              </a:rPr>
              <a:t>Các</a:t>
            </a:r>
            <a:r>
              <a:rPr sz="2100" i="1" dirty="0">
                <a:latin typeface="Times New Roman"/>
                <a:cs typeface="Times New Roman"/>
              </a:rPr>
              <a:t>	văn	bản	về	tuyển	</a:t>
            </a:r>
            <a:r>
              <a:rPr sz="2100" i="1" dirty="0" err="1" smtClean="0">
                <a:latin typeface="Times New Roman"/>
                <a:cs typeface="Times New Roman"/>
              </a:rPr>
              <a:t>sinh</a:t>
            </a:r>
            <a:r>
              <a:rPr sz="2100" i="1" dirty="0" smtClean="0">
                <a:latin typeface="Times New Roman"/>
                <a:cs typeface="Times New Roman"/>
              </a:rPr>
              <a:t>	</a:t>
            </a:r>
            <a:r>
              <a:rPr sz="2100" i="1" dirty="0" err="1" smtClean="0">
                <a:latin typeface="Times New Roman"/>
                <a:cs typeface="Times New Roman"/>
              </a:rPr>
              <a:t>được</a:t>
            </a:r>
            <a:r>
              <a:rPr lang="en-US" sz="2100" i="1" dirty="0" smtClean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cập</a:t>
            </a:r>
            <a:r>
              <a:rPr sz="2100" i="1" dirty="0">
                <a:latin typeface="Times New Roman"/>
                <a:cs typeface="Times New Roman"/>
              </a:rPr>
              <a:t>	</a:t>
            </a:r>
            <a:r>
              <a:rPr lang="en-US" sz="2100" i="1" dirty="0" smtClean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nhật</a:t>
            </a:r>
            <a:r>
              <a:rPr lang="en-US" sz="2100" i="1" dirty="0" smtClean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lên</a:t>
            </a:r>
            <a:r>
              <a:rPr lang="en-US" sz="2100" i="1" dirty="0" smtClean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Cổng</a:t>
            </a:r>
            <a:r>
              <a:rPr lang="en-US" sz="2100" i="1" dirty="0" smtClean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thông</a:t>
            </a:r>
            <a:r>
              <a:rPr lang="en-US" sz="2100" i="1" dirty="0" smtClean="0">
                <a:latin typeface="Times New Roman"/>
                <a:cs typeface="Times New Roman"/>
              </a:rPr>
              <a:t> </a:t>
            </a:r>
            <a:r>
              <a:rPr sz="2100" i="1" dirty="0" smtClean="0">
                <a:latin typeface="Times New Roman"/>
                <a:cs typeface="Times New Roman"/>
              </a:rPr>
              <a:t>tin</a:t>
            </a:r>
            <a:r>
              <a:rPr lang="en-US" sz="2100" i="1" dirty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tuyển</a:t>
            </a:r>
            <a:r>
              <a:rPr lang="en-US" sz="2100" i="1" dirty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sinh</a:t>
            </a:r>
            <a:r>
              <a:rPr lang="en-US" sz="2100" i="1" dirty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tại</a:t>
            </a:r>
            <a:r>
              <a:rPr lang="en-US" sz="2100" i="1" dirty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địa</a:t>
            </a:r>
            <a:r>
              <a:rPr lang="en-US" sz="2100" i="1" dirty="0" smtClean="0">
                <a:latin typeface="Times New Roman"/>
                <a:cs typeface="Times New Roman"/>
              </a:rPr>
              <a:t> </a:t>
            </a:r>
            <a:r>
              <a:rPr sz="2100" i="1" dirty="0" err="1" smtClean="0">
                <a:latin typeface="Times New Roman"/>
                <a:cs typeface="Times New Roman"/>
              </a:rPr>
              <a:t>chỉ</a:t>
            </a:r>
            <a:r>
              <a:rPr sz="2100" i="1" dirty="0">
                <a:latin typeface="Times New Roman"/>
                <a:cs typeface="Times New Roman"/>
              </a:rPr>
              <a:t>:</a:t>
            </a:r>
            <a:endParaRPr sz="2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i="1" dirty="0">
                <a:latin typeface="Times New Roman"/>
                <a:cs typeface="Times New Roman"/>
              </a:rPr>
              <a:t>thituyensinh.vn và trên Cổng thông tin của Bộ: </a:t>
            </a:r>
            <a:r>
              <a:rPr sz="2100" i="1" dirty="0">
                <a:solidFill>
                  <a:srgbClr val="FF0000"/>
                </a:solidFill>
                <a:latin typeface="Times New Roman"/>
                <a:cs typeface="Times New Roman"/>
              </a:rPr>
              <a:t>moet.gov.vn.</a:t>
            </a:r>
            <a:endParaRPr sz="21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10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111378"/>
            <a:ext cx="8686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MỘT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800" y="990600"/>
            <a:ext cx="10359390" cy="541302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6985" indent="-228600">
              <a:lnSpc>
                <a:spcPts val="2980"/>
              </a:lnSpc>
              <a:spcBef>
                <a:spcPts val="210"/>
              </a:spcBef>
              <a:buSzPct val="96000"/>
              <a:buFont typeface="Symbol"/>
              <a:buChar char=""/>
              <a:tabLst>
                <a:tab pos="252095" algn="l"/>
              </a:tabLst>
            </a:pPr>
            <a:r>
              <a:rPr sz="2500" spc="-5" dirty="0">
                <a:latin typeface="Arial"/>
                <a:cs typeface="Arial"/>
              </a:rPr>
              <a:t>Thí sinh ĐKNV </a:t>
            </a:r>
            <a:r>
              <a:rPr sz="2500" spc="-15" dirty="0">
                <a:latin typeface="Arial"/>
                <a:cs typeface="Arial"/>
              </a:rPr>
              <a:t>xét </a:t>
            </a:r>
            <a:r>
              <a:rPr sz="2500" dirty="0">
                <a:latin typeface="Arial"/>
                <a:cs typeface="Arial"/>
              </a:rPr>
              <a:t>tuyển </a:t>
            </a:r>
            <a:r>
              <a:rPr sz="2500" spc="-5" dirty="0">
                <a:latin typeface="Arial"/>
                <a:cs typeface="Arial"/>
              </a:rPr>
              <a:t>sinh </a:t>
            </a:r>
            <a:r>
              <a:rPr sz="2500" spc="-10" dirty="0">
                <a:latin typeface="Arial"/>
                <a:cs typeface="Arial"/>
              </a:rPr>
              <a:t>ĐH, CĐ </a:t>
            </a:r>
            <a:r>
              <a:rPr sz="2500" spc="-5" dirty="0">
                <a:latin typeface="Arial"/>
                <a:cs typeface="Arial"/>
              </a:rPr>
              <a:t>GDMMN bằng 01 trong 02 hình  thức: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bằng phiếu hoặc trực</a:t>
            </a:r>
            <a:r>
              <a:rPr sz="25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500" dirty="0" err="1">
                <a:solidFill>
                  <a:srgbClr val="FF0000"/>
                </a:solidFill>
                <a:latin typeface="Arial"/>
                <a:cs typeface="Arial"/>
              </a:rPr>
              <a:t>tuyến</a:t>
            </a:r>
            <a:r>
              <a:rPr sz="2500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lang="en-US" sz="25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(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Thí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sinh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phải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nộp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lệ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phí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trước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cho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các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ĐTN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tương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ứng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với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số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nguyện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vọng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ĐKXT. ĐTN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nhập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số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NV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lên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hệ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thống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thì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thí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sinh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mới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đăng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ký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500" dirty="0" err="1" smtClean="0">
                <a:solidFill>
                  <a:srgbClr val="00B050"/>
                </a:solidFill>
                <a:latin typeface="Arial"/>
                <a:cs typeface="Arial"/>
              </a:rPr>
              <a:t>được</a:t>
            </a:r>
            <a:r>
              <a:rPr lang="en-US" sz="2500" dirty="0" smtClean="0">
                <a:solidFill>
                  <a:srgbClr val="00B050"/>
                </a:solidFill>
                <a:latin typeface="Arial"/>
                <a:cs typeface="Arial"/>
              </a:rPr>
              <a:t>) </a:t>
            </a:r>
            <a:endParaRPr sz="2500" dirty="0">
              <a:solidFill>
                <a:srgbClr val="00B050"/>
              </a:solidFill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spcBef>
                <a:spcPts val="1125"/>
              </a:spcBef>
              <a:buSzPct val="96000"/>
              <a:buFont typeface="Symbol"/>
              <a:buChar char=""/>
              <a:tabLst>
                <a:tab pos="252095" algn="l"/>
                <a:tab pos="842644" algn="l"/>
                <a:tab pos="1557655" algn="l"/>
                <a:tab pos="3176270" algn="l"/>
                <a:tab pos="5240020" algn="l"/>
                <a:tab pos="6059805" algn="l"/>
                <a:tab pos="6528434" algn="l"/>
                <a:tab pos="7499350" algn="l"/>
                <a:tab pos="8053705" algn="l"/>
                <a:tab pos="8909050" algn="l"/>
                <a:tab pos="9748520" algn="l"/>
              </a:tabLst>
            </a:pPr>
            <a:r>
              <a:rPr sz="2500" spc="-5" dirty="0">
                <a:latin typeface="Arial"/>
                <a:cs typeface="Arial"/>
              </a:rPr>
              <a:t>Thí	sinh	</a:t>
            </a:r>
            <a:r>
              <a:rPr sz="2500" spc="-10" dirty="0">
                <a:latin typeface="Arial"/>
                <a:cs typeface="Arial"/>
              </a:rPr>
              <a:t>đư</a:t>
            </a:r>
            <a:r>
              <a:rPr sz="2500" spc="-15" dirty="0">
                <a:latin typeface="Arial"/>
                <a:cs typeface="Arial"/>
              </a:rPr>
              <a:t>ợ</a:t>
            </a:r>
            <a:r>
              <a:rPr sz="2500" spc="-5" dirty="0">
                <a:latin typeface="Arial"/>
                <a:cs typeface="Arial"/>
              </a:rPr>
              <a:t>c</a:t>
            </a:r>
            <a:r>
              <a:rPr sz="2500" spc="340" dirty="0">
                <a:latin typeface="Arial"/>
                <a:cs typeface="Arial"/>
              </a:rPr>
              <a:t> </a:t>
            </a:r>
            <a:r>
              <a:rPr sz="2500" spc="-10" dirty="0">
                <a:solidFill>
                  <a:srgbClr val="FF0000"/>
                </a:solidFill>
                <a:latin typeface="Arial"/>
                <a:cs typeface="Arial"/>
              </a:rPr>
              <a:t>điề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chỉnh</a:t>
            </a:r>
            <a:r>
              <a:rPr sz="2500" spc="3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500" spc="-1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2500" spc="-10" dirty="0">
                <a:solidFill>
                  <a:srgbClr val="FF0000"/>
                </a:solidFill>
                <a:latin typeface="Arial"/>
                <a:cs typeface="Arial"/>
              </a:rPr>
              <a:t>uyệ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vọng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tối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đa</a:t>
            </a:r>
            <a:r>
              <a:rPr sz="2500" spc="3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03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500" spc="-2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2500" spc="-10" dirty="0">
                <a:solidFill>
                  <a:srgbClr val="FF0000"/>
                </a:solidFill>
                <a:latin typeface="Arial"/>
                <a:cs typeface="Arial"/>
              </a:rPr>
              <a:t>ầ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(năm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2020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15" dirty="0">
                <a:latin typeface="Arial"/>
                <a:cs typeface="Arial"/>
              </a:rPr>
              <a:t>đ</a:t>
            </a:r>
            <a:r>
              <a:rPr sz="2500" spc="-10" dirty="0">
                <a:latin typeface="Arial"/>
                <a:cs typeface="Arial"/>
              </a:rPr>
              <a:t>i</a:t>
            </a:r>
            <a:r>
              <a:rPr sz="2500" spc="-20" dirty="0">
                <a:latin typeface="Arial"/>
                <a:cs typeface="Arial"/>
              </a:rPr>
              <a:t>ề</a:t>
            </a:r>
            <a:r>
              <a:rPr sz="2500" spc="-5" dirty="0">
                <a:latin typeface="Arial"/>
                <a:cs typeface="Arial"/>
              </a:rPr>
              <a:t>u  chỉnh </a:t>
            </a:r>
            <a:r>
              <a:rPr sz="2500" spc="-10" dirty="0">
                <a:latin typeface="Arial"/>
                <a:cs typeface="Arial"/>
              </a:rPr>
              <a:t>NV </a:t>
            </a:r>
            <a:r>
              <a:rPr sz="2500" spc="-5" dirty="0">
                <a:latin typeface="Arial"/>
                <a:cs typeface="Arial"/>
              </a:rPr>
              <a:t>01</a:t>
            </a:r>
            <a:r>
              <a:rPr sz="2500" spc="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lần).</a:t>
            </a:r>
            <a:endParaRPr sz="2500" dirty="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1205"/>
              </a:spcBef>
              <a:buSzPct val="96000"/>
              <a:buFont typeface="Symbol"/>
              <a:buChar char=""/>
              <a:tabLst>
                <a:tab pos="252095" algn="l"/>
              </a:tabLst>
            </a:pPr>
            <a:r>
              <a:rPr sz="2500" spc="-5" dirty="0">
                <a:latin typeface="Arial"/>
                <a:cs typeface="Arial"/>
              </a:rPr>
              <a:t>Thí sinh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chỉ </a:t>
            </a:r>
            <a:r>
              <a:rPr sz="2500" spc="-10" dirty="0">
                <a:solidFill>
                  <a:srgbClr val="FF0000"/>
                </a:solidFill>
                <a:latin typeface="Arial"/>
                <a:cs typeface="Arial"/>
              </a:rPr>
              <a:t>được điều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chỉnh </a:t>
            </a:r>
            <a:r>
              <a:rPr sz="2500" spc="-10" dirty="0">
                <a:solidFill>
                  <a:srgbClr val="FF0000"/>
                </a:solidFill>
                <a:latin typeface="Arial"/>
                <a:cs typeface="Arial"/>
              </a:rPr>
              <a:t>NV </a:t>
            </a:r>
            <a:r>
              <a:rPr sz="2500" spc="-15" dirty="0">
                <a:solidFill>
                  <a:srgbClr val="FF0000"/>
                </a:solidFill>
                <a:latin typeface="Arial"/>
                <a:cs typeface="Arial"/>
              </a:rPr>
              <a:t>ĐKXT </a:t>
            </a:r>
            <a:r>
              <a:rPr sz="2500" spc="-5" dirty="0">
                <a:latin typeface="Arial"/>
                <a:cs typeface="Arial"/>
              </a:rPr>
              <a:t>bằng </a:t>
            </a:r>
            <a:r>
              <a:rPr sz="2500" spc="-10" dirty="0">
                <a:latin typeface="Arial"/>
                <a:cs typeface="Arial"/>
              </a:rPr>
              <a:t>phương </a:t>
            </a:r>
            <a:r>
              <a:rPr sz="2500" spc="-5" dirty="0">
                <a:latin typeface="Arial"/>
                <a:cs typeface="Arial"/>
              </a:rPr>
              <a:t>thức trực</a:t>
            </a:r>
            <a:r>
              <a:rPr sz="2500" spc="175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tuyến.</a:t>
            </a:r>
            <a:endParaRPr sz="2500" dirty="0">
              <a:latin typeface="Arial"/>
              <a:cs typeface="Arial"/>
            </a:endParaRPr>
          </a:p>
          <a:p>
            <a:pPr marL="241300" marR="7620" indent="-228600">
              <a:lnSpc>
                <a:spcPts val="2980"/>
              </a:lnSpc>
              <a:spcBef>
                <a:spcPts val="1315"/>
              </a:spcBef>
              <a:buSzPct val="96000"/>
              <a:buFont typeface="Symbol"/>
              <a:buChar char=""/>
              <a:tabLst>
                <a:tab pos="252095" algn="l"/>
                <a:tab pos="969644" algn="l"/>
                <a:tab pos="1704339" algn="l"/>
                <a:tab pos="2174875" algn="l"/>
                <a:tab pos="2752725" algn="l"/>
                <a:tab pos="3449320" algn="l"/>
                <a:tab pos="3919854" algn="l"/>
                <a:tab pos="4618355" algn="l"/>
                <a:tab pos="5247640" algn="l"/>
                <a:tab pos="5807075" algn="l"/>
                <a:tab pos="7066280" algn="l"/>
                <a:tab pos="7713980" algn="l"/>
                <a:tab pos="8378190" algn="l"/>
                <a:tab pos="9043035" algn="l"/>
                <a:tab pos="9814560" algn="l"/>
              </a:tabLst>
            </a:pPr>
            <a:r>
              <a:rPr sz="2500" spc="-5" dirty="0">
                <a:latin typeface="Arial"/>
                <a:cs typeface="Arial"/>
              </a:rPr>
              <a:t>Quy	</a:t>
            </a:r>
            <a:r>
              <a:rPr sz="2500" spc="-10" dirty="0">
                <a:latin typeface="Arial"/>
                <a:cs typeface="Arial"/>
              </a:rPr>
              <a:t>địn</a:t>
            </a:r>
            <a:r>
              <a:rPr sz="2500" spc="-5" dirty="0">
                <a:latin typeface="Arial"/>
                <a:cs typeface="Arial"/>
              </a:rPr>
              <a:t>h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cụ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thể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10" dirty="0">
                <a:latin typeface="Arial"/>
                <a:cs typeface="Arial"/>
              </a:rPr>
              <a:t>hơ</a:t>
            </a:r>
            <a:r>
              <a:rPr sz="2500" spc="-5" dirty="0">
                <a:latin typeface="Arial"/>
                <a:cs typeface="Arial"/>
              </a:rPr>
              <a:t>n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về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việc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các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10" dirty="0">
                <a:latin typeface="Arial"/>
                <a:cs typeface="Arial"/>
              </a:rPr>
              <a:t>đị</a:t>
            </a:r>
            <a:r>
              <a:rPr sz="2500" spc="-5" dirty="0">
                <a:latin typeface="Arial"/>
                <a:cs typeface="Arial"/>
              </a:rPr>
              <a:t>a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15" dirty="0">
                <a:latin typeface="Arial"/>
                <a:cs typeface="Arial"/>
              </a:rPr>
              <a:t>ph</a:t>
            </a:r>
            <a:r>
              <a:rPr sz="2500" spc="-10" dirty="0">
                <a:latin typeface="Arial"/>
                <a:cs typeface="Arial"/>
              </a:rPr>
              <a:t>ươn</a:t>
            </a:r>
            <a:r>
              <a:rPr sz="2500" spc="-5" dirty="0">
                <a:latin typeface="Arial"/>
                <a:cs typeface="Arial"/>
              </a:rPr>
              <a:t>g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khu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vực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Tây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Bắc,</a:t>
            </a:r>
            <a:r>
              <a:rPr sz="2500" dirty="0">
                <a:latin typeface="Arial"/>
                <a:cs typeface="Arial"/>
              </a:rPr>
              <a:t>	</a:t>
            </a:r>
            <a:r>
              <a:rPr sz="2500" spc="-5" dirty="0">
                <a:latin typeface="Arial"/>
                <a:cs typeface="Arial"/>
              </a:rPr>
              <a:t>Tây  </a:t>
            </a:r>
            <a:r>
              <a:rPr sz="2500" spc="-10" dirty="0">
                <a:latin typeface="Arial"/>
                <a:cs typeface="Arial"/>
              </a:rPr>
              <a:t>Nguyên, </a:t>
            </a:r>
            <a:r>
              <a:rPr sz="2500" spc="-5" dirty="0">
                <a:latin typeface="Arial"/>
                <a:cs typeface="Arial"/>
              </a:rPr>
              <a:t>Tây Nam Bộ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đặt hàng nguồn nhân</a:t>
            </a:r>
            <a:r>
              <a:rPr sz="25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lực</a:t>
            </a:r>
            <a:r>
              <a:rPr sz="2500" spc="-5" dirty="0">
                <a:latin typeface="Arial"/>
                <a:cs typeface="Arial"/>
              </a:rPr>
              <a:t>.</a:t>
            </a:r>
            <a:endParaRPr sz="2500" dirty="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1105"/>
              </a:spcBef>
              <a:buSzPct val="96000"/>
              <a:buFont typeface="Symbol"/>
              <a:buChar char=""/>
              <a:tabLst>
                <a:tab pos="252095" algn="l"/>
              </a:tabLst>
            </a:pPr>
            <a:r>
              <a:rPr sz="2500" spc="-20" dirty="0">
                <a:latin typeface="Arial"/>
                <a:cs typeface="Arial"/>
              </a:rPr>
              <a:t>Việc </a:t>
            </a:r>
            <a:r>
              <a:rPr sz="2500" spc="-5" dirty="0">
                <a:latin typeface="Arial"/>
                <a:cs typeface="Arial"/>
              </a:rPr>
              <a:t>sử dụng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Phiếu kết quả thi THPT để </a:t>
            </a:r>
            <a:r>
              <a:rPr sz="2500" spc="-15" dirty="0">
                <a:solidFill>
                  <a:srgbClr val="FF0000"/>
                </a:solidFill>
                <a:latin typeface="Arial"/>
                <a:cs typeface="Arial"/>
              </a:rPr>
              <a:t>xác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nhận </a:t>
            </a:r>
            <a:r>
              <a:rPr sz="2500" spc="-5" dirty="0" err="1">
                <a:solidFill>
                  <a:srgbClr val="FF0000"/>
                </a:solidFill>
                <a:latin typeface="Arial"/>
                <a:cs typeface="Arial"/>
              </a:rPr>
              <a:t>nhập</a:t>
            </a:r>
            <a:r>
              <a:rPr sz="25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500" spc="-5" dirty="0" err="1" smtClean="0">
                <a:solidFill>
                  <a:srgbClr val="FF0000"/>
                </a:solidFill>
                <a:latin typeface="Arial"/>
                <a:cs typeface="Arial"/>
              </a:rPr>
              <a:t>học</a:t>
            </a:r>
            <a:r>
              <a:rPr lang="en-US" sz="2500" spc="-5" dirty="0" smtClean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sz="2500" spc="-5" dirty="0" smtClean="0">
                <a:latin typeface="Arial"/>
                <a:cs typeface="Arial"/>
              </a:rPr>
              <a:t>.</a:t>
            </a:r>
            <a:endParaRPr sz="2500" dirty="0">
              <a:latin typeface="Arial"/>
              <a:cs typeface="Arial"/>
            </a:endParaRPr>
          </a:p>
          <a:p>
            <a:pPr marL="241300" marR="8255" indent="-228600">
              <a:lnSpc>
                <a:spcPts val="2980"/>
              </a:lnSpc>
              <a:spcBef>
                <a:spcPts val="1340"/>
              </a:spcBef>
              <a:buSzPct val="96000"/>
              <a:buFont typeface="Symbol"/>
              <a:buChar char=""/>
              <a:tabLst>
                <a:tab pos="252095" algn="l"/>
              </a:tabLst>
            </a:pPr>
            <a:r>
              <a:rPr sz="2500" spc="-5" dirty="0">
                <a:latin typeface="Arial"/>
                <a:cs typeface="Arial"/>
              </a:rPr>
              <a:t>Thống </a:t>
            </a:r>
            <a:r>
              <a:rPr sz="2500" spc="-10" dirty="0">
                <a:latin typeface="Arial"/>
                <a:cs typeface="Arial"/>
              </a:rPr>
              <a:t>nhất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cơ chế phối </a:t>
            </a:r>
            <a:r>
              <a:rPr sz="2500" spc="-10" dirty="0">
                <a:solidFill>
                  <a:srgbClr val="FF0000"/>
                </a:solidFill>
                <a:latin typeface="Arial"/>
                <a:cs typeface="Arial"/>
              </a:rPr>
              <a:t>hợp, hỗ </a:t>
            </a:r>
            <a:r>
              <a:rPr sz="2500" spc="-5" dirty="0">
                <a:solidFill>
                  <a:srgbClr val="FF0000"/>
                </a:solidFill>
                <a:latin typeface="Arial"/>
                <a:cs typeface="Arial"/>
              </a:rPr>
              <a:t>trợ </a:t>
            </a:r>
            <a:r>
              <a:rPr sz="2500" dirty="0">
                <a:latin typeface="Arial"/>
                <a:cs typeface="Arial"/>
              </a:rPr>
              <a:t>trong quá </a:t>
            </a:r>
            <a:r>
              <a:rPr sz="2500" spc="-5" dirty="0">
                <a:latin typeface="Arial"/>
                <a:cs typeface="Arial"/>
              </a:rPr>
              <a:t>trình </a:t>
            </a:r>
            <a:r>
              <a:rPr sz="2500" spc="-70" dirty="0">
                <a:latin typeface="Arial"/>
                <a:cs typeface="Arial"/>
              </a:rPr>
              <a:t>ĐKXT, </a:t>
            </a:r>
            <a:r>
              <a:rPr sz="2500" spc="-50" dirty="0">
                <a:latin typeface="Arial"/>
                <a:cs typeface="Arial"/>
              </a:rPr>
              <a:t>ĐKNV, </a:t>
            </a:r>
            <a:r>
              <a:rPr sz="2500" spc="-15" dirty="0">
                <a:latin typeface="Arial"/>
                <a:cs typeface="Arial"/>
              </a:rPr>
              <a:t>xét  </a:t>
            </a:r>
            <a:r>
              <a:rPr sz="2500" spc="-5" dirty="0">
                <a:latin typeface="Arial"/>
                <a:cs typeface="Arial"/>
              </a:rPr>
              <a:t>tuyển/lọc ảo, thu và sử dụng lệ phí </a:t>
            </a:r>
            <a:r>
              <a:rPr sz="2500" spc="-5" dirty="0" err="1">
                <a:latin typeface="Arial"/>
                <a:cs typeface="Arial"/>
              </a:rPr>
              <a:t>tuyển</a:t>
            </a:r>
            <a:r>
              <a:rPr sz="2500" spc="3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sinh</a:t>
            </a:r>
            <a:r>
              <a:rPr lang="en-US" sz="2500" spc="-5" dirty="0" smtClean="0">
                <a:latin typeface="Arial"/>
                <a:cs typeface="Arial"/>
              </a:rPr>
              <a:t>*</a:t>
            </a:r>
            <a:r>
              <a:rPr sz="2500" spc="-5" dirty="0" smtClean="0">
                <a:latin typeface="Arial"/>
                <a:cs typeface="Arial"/>
              </a:rPr>
              <a:t>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11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44907"/>
            <a:ext cx="107416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CỦA SỞ GDĐT VÀ ĐIỂM TIẾP NHẬN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6381" y="931621"/>
            <a:ext cx="10560685" cy="4360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1145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</a:t>
            </a:r>
            <a:r>
              <a:rPr lang="en-US" sz="2800" b="1" spc="-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28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</a:t>
            </a:r>
            <a:r>
              <a:rPr sz="28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 </a:t>
            </a:r>
            <a:r>
              <a:rPr sz="2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dục </a:t>
            </a:r>
            <a:r>
              <a:rPr sz="2800" b="1" spc="-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 </a:t>
            </a:r>
            <a:r>
              <a:rPr sz="28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sz="2800" b="1" spc="1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5715" indent="-228600">
              <a:lnSpc>
                <a:spcPct val="120100"/>
              </a:lnSpc>
              <a:spcBef>
                <a:spcPts val="1315"/>
              </a:spcBef>
              <a:buSzPct val="95833"/>
              <a:buFont typeface="Symbol"/>
              <a:buChar char=""/>
              <a:tabLst>
                <a:tab pos="243204" algn="l"/>
                <a:tab pos="1140460" algn="l"/>
                <a:tab pos="1972310" algn="l"/>
                <a:tab pos="2463165" algn="l"/>
                <a:tab pos="3464560" algn="l"/>
                <a:tab pos="4022725" algn="l"/>
                <a:tab pos="4598670" algn="l"/>
                <a:tab pos="5106035" algn="l"/>
                <a:tab pos="5868670" algn="l"/>
                <a:tab pos="6598284" algn="l"/>
                <a:tab pos="7428865" algn="l"/>
                <a:tab pos="8004809" algn="l"/>
                <a:tab pos="8919845" algn="l"/>
                <a:tab pos="9648190" algn="l"/>
                <a:tab pos="10139045" algn="l"/>
              </a:tabLst>
            </a:pPr>
            <a:r>
              <a:rPr sz="2400" spc="-5" dirty="0">
                <a:latin typeface="Arial"/>
                <a:cs typeface="Arial"/>
              </a:rPr>
              <a:t>Hoà</a:t>
            </a:r>
            <a:r>
              <a:rPr sz="2400" dirty="0">
                <a:latin typeface="Arial"/>
                <a:cs typeface="Arial"/>
              </a:rPr>
              <a:t>n	th</a:t>
            </a:r>
            <a:r>
              <a:rPr sz="2400" spc="5" dirty="0">
                <a:latin typeface="Arial"/>
                <a:cs typeface="Arial"/>
              </a:rPr>
              <a:t>iệ</a:t>
            </a:r>
            <a:r>
              <a:rPr sz="2400" dirty="0">
                <a:latin typeface="Arial"/>
                <a:cs typeface="Arial"/>
              </a:rPr>
              <a:t>n	kế	</a:t>
            </a:r>
            <a:r>
              <a:rPr sz="2400" spc="-5" dirty="0">
                <a:latin typeface="Arial"/>
                <a:cs typeface="Arial"/>
              </a:rPr>
              <a:t>h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5" dirty="0">
                <a:latin typeface="Arial"/>
                <a:cs typeface="Arial"/>
              </a:rPr>
              <a:t>ạ</a:t>
            </a:r>
            <a:r>
              <a:rPr sz="2400" spc="5" dirty="0">
                <a:latin typeface="Arial"/>
                <a:cs typeface="Arial"/>
              </a:rPr>
              <a:t>c</a:t>
            </a:r>
            <a:r>
              <a:rPr sz="2400" dirty="0">
                <a:latin typeface="Arial"/>
                <a:cs typeface="Arial"/>
              </a:rPr>
              <a:t>h	</a:t>
            </a:r>
            <a:r>
              <a:rPr sz="2400" spc="-5" dirty="0">
                <a:latin typeface="Arial"/>
                <a:cs typeface="Arial"/>
              </a:rPr>
              <a:t>chi</a:t>
            </a:r>
            <a:r>
              <a:rPr sz="2400" dirty="0">
                <a:latin typeface="Arial"/>
                <a:cs typeface="Arial"/>
              </a:rPr>
              <a:t>	tiết	</a:t>
            </a:r>
            <a:r>
              <a:rPr sz="2400" spc="-5" dirty="0">
                <a:latin typeface="Arial"/>
                <a:cs typeface="Arial"/>
              </a:rPr>
              <a:t>đ</a:t>
            </a:r>
            <a:r>
              <a:rPr sz="2400" dirty="0">
                <a:latin typeface="Arial"/>
                <a:cs typeface="Arial"/>
              </a:rPr>
              <a:t>ể	t</a:t>
            </a:r>
            <a:r>
              <a:rPr sz="2400" spc="5" dirty="0">
                <a:latin typeface="Arial"/>
                <a:cs typeface="Arial"/>
              </a:rPr>
              <a:t>r</a:t>
            </a:r>
            <a:r>
              <a:rPr sz="2400" spc="-5" dirty="0">
                <a:latin typeface="Arial"/>
                <a:cs typeface="Arial"/>
              </a:rPr>
              <a:t>i</a:t>
            </a:r>
            <a:r>
              <a:rPr sz="2400" spc="-10" dirty="0">
                <a:latin typeface="Arial"/>
                <a:cs typeface="Arial"/>
              </a:rPr>
              <a:t>ể</a:t>
            </a:r>
            <a:r>
              <a:rPr sz="2400" dirty="0">
                <a:latin typeface="Arial"/>
                <a:cs typeface="Arial"/>
              </a:rPr>
              <a:t>n	</a:t>
            </a:r>
            <a:r>
              <a:rPr sz="2400" spc="5" dirty="0">
                <a:latin typeface="Arial"/>
                <a:cs typeface="Arial"/>
              </a:rPr>
              <a:t>k</a:t>
            </a:r>
            <a:r>
              <a:rPr sz="2400" spc="-5" dirty="0">
                <a:latin typeface="Arial"/>
                <a:cs typeface="Arial"/>
              </a:rPr>
              <a:t>hai</a:t>
            </a:r>
            <a:r>
              <a:rPr sz="2400" dirty="0">
                <a:latin typeface="Arial"/>
                <a:cs typeface="Arial"/>
              </a:rPr>
              <a:t>	công	tác	tuyển	</a:t>
            </a:r>
            <a:r>
              <a:rPr sz="2400" spc="-5" dirty="0">
                <a:latin typeface="Arial"/>
                <a:cs typeface="Arial"/>
              </a:rPr>
              <a:t>sinh</a:t>
            </a:r>
            <a:r>
              <a:rPr sz="2400" dirty="0">
                <a:latin typeface="Arial"/>
                <a:cs typeface="Arial"/>
              </a:rPr>
              <a:t>	tại	</a:t>
            </a:r>
            <a:r>
              <a:rPr sz="2400" spc="5" dirty="0">
                <a:latin typeface="Arial"/>
                <a:cs typeface="Arial"/>
              </a:rPr>
              <a:t>đ</a:t>
            </a:r>
            <a:r>
              <a:rPr sz="2400" spc="-5" dirty="0">
                <a:latin typeface="Arial"/>
                <a:cs typeface="Arial"/>
              </a:rPr>
              <a:t>ịa  phương;</a:t>
            </a:r>
            <a:endParaRPr sz="2400" dirty="0">
              <a:latin typeface="Arial"/>
              <a:cs typeface="Arial"/>
            </a:endParaRPr>
          </a:p>
          <a:p>
            <a:pPr marL="241300" marR="5080" indent="-228600">
              <a:lnSpc>
                <a:spcPct val="120000"/>
              </a:lnSpc>
              <a:spcBef>
                <a:spcPts val="600"/>
              </a:spcBef>
              <a:buSzPct val="95833"/>
              <a:buFont typeface="Symbol"/>
              <a:buChar char=""/>
              <a:tabLst>
                <a:tab pos="243204" algn="l"/>
                <a:tab pos="1830705" algn="l"/>
              </a:tabLst>
            </a:pPr>
            <a:r>
              <a:rPr sz="2400" spc="-5" dirty="0">
                <a:latin typeface="Arial"/>
                <a:cs typeface="Arial"/>
              </a:rPr>
              <a:t>Rà soát, </a:t>
            </a:r>
            <a:r>
              <a:rPr sz="2400" spc="-10" dirty="0">
                <a:latin typeface="Arial"/>
                <a:cs typeface="Arial"/>
              </a:rPr>
              <a:t>xây </a:t>
            </a:r>
            <a:r>
              <a:rPr sz="2400" spc="-5" dirty="0">
                <a:latin typeface="Arial"/>
                <a:cs typeface="Arial"/>
              </a:rPr>
              <a:t>dựng </a:t>
            </a:r>
            <a:r>
              <a:rPr sz="2400" spc="5" dirty="0">
                <a:latin typeface="Arial"/>
                <a:cs typeface="Arial"/>
              </a:rPr>
              <a:t>cơ </a:t>
            </a:r>
            <a:r>
              <a:rPr sz="2400" dirty="0">
                <a:latin typeface="Arial"/>
                <a:cs typeface="Arial"/>
              </a:rPr>
              <a:t>sở </a:t>
            </a:r>
            <a:r>
              <a:rPr sz="2400" spc="-5" dirty="0">
                <a:latin typeface="Arial"/>
                <a:cs typeface="Arial"/>
              </a:rPr>
              <a:t>dữ liệu </a:t>
            </a:r>
            <a:r>
              <a:rPr sz="2400" dirty="0">
                <a:latin typeface="Arial"/>
                <a:cs typeface="Arial"/>
              </a:rPr>
              <a:t>về </a:t>
            </a:r>
            <a:r>
              <a:rPr sz="2400" spc="-5" dirty="0">
                <a:latin typeface="Arial"/>
                <a:cs typeface="Arial"/>
              </a:rPr>
              <a:t>khu </a:t>
            </a:r>
            <a:r>
              <a:rPr sz="2400" spc="-10" dirty="0">
                <a:latin typeface="Arial"/>
                <a:cs typeface="Arial"/>
              </a:rPr>
              <a:t>vực </a:t>
            </a:r>
            <a:r>
              <a:rPr sz="2400" dirty="0">
                <a:latin typeface="Arial"/>
                <a:cs typeface="Arial"/>
              </a:rPr>
              <a:t>ưu tiên </a:t>
            </a:r>
            <a:r>
              <a:rPr sz="2400" spc="-5" dirty="0">
                <a:latin typeface="Arial"/>
                <a:cs typeface="Arial"/>
              </a:rPr>
              <a:t>(Danh </a:t>
            </a:r>
            <a:r>
              <a:rPr sz="2400" dirty="0">
                <a:latin typeface="Arial"/>
                <a:cs typeface="Arial"/>
              </a:rPr>
              <a:t>mục mã trường  </a:t>
            </a:r>
            <a:r>
              <a:rPr sz="2400" spc="-60" dirty="0">
                <a:latin typeface="Arial"/>
                <a:cs typeface="Arial"/>
              </a:rPr>
              <a:t>THPT,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khu	vực </a:t>
            </a:r>
            <a:r>
              <a:rPr sz="2400" spc="-5" dirty="0">
                <a:latin typeface="Arial"/>
                <a:cs typeface="Arial"/>
              </a:rPr>
              <a:t>ưu tiên,…);</a:t>
            </a:r>
            <a:endParaRPr sz="2400" dirty="0">
              <a:latin typeface="Arial"/>
              <a:cs typeface="Arial"/>
            </a:endParaRPr>
          </a:p>
          <a:p>
            <a:pPr marL="241300" marR="6985" indent="-228600">
              <a:lnSpc>
                <a:spcPct val="120000"/>
              </a:lnSpc>
              <a:spcBef>
                <a:spcPts val="600"/>
              </a:spcBef>
              <a:buSzPct val="95833"/>
              <a:buFont typeface="Symbol"/>
              <a:buChar char=""/>
              <a:tabLst>
                <a:tab pos="243204" algn="l"/>
                <a:tab pos="1286510" algn="l"/>
                <a:tab pos="1667510" algn="l"/>
                <a:tab pos="2303145" algn="l"/>
                <a:tab pos="2786380" algn="l"/>
                <a:tab pos="3778885" algn="l"/>
                <a:tab pos="4348480" algn="l"/>
                <a:tab pos="4915535" algn="l"/>
                <a:tab pos="5891530" algn="l"/>
                <a:tab pos="6712584" algn="l"/>
                <a:tab pos="7367905" algn="l"/>
                <a:tab pos="8714105" algn="l"/>
                <a:tab pos="9366250" algn="l"/>
                <a:tab pos="10053320" algn="l"/>
              </a:tabLst>
            </a:pPr>
            <a:r>
              <a:rPr sz="2400" spc="-5" dirty="0">
                <a:latin typeface="Arial"/>
                <a:cs typeface="Arial"/>
              </a:rPr>
              <a:t>Chu</a:t>
            </a:r>
            <a:r>
              <a:rPr sz="2400" spc="5" dirty="0">
                <a:latin typeface="Arial"/>
                <a:cs typeface="Arial"/>
              </a:rPr>
              <a:t>ẩ</a:t>
            </a:r>
            <a:r>
              <a:rPr sz="2400" dirty="0">
                <a:latin typeface="Arial"/>
                <a:cs typeface="Arial"/>
              </a:rPr>
              <a:t>n	</a:t>
            </a:r>
            <a:r>
              <a:rPr sz="2400" spc="-5" dirty="0">
                <a:latin typeface="Arial"/>
                <a:cs typeface="Arial"/>
              </a:rPr>
              <a:t>b</a:t>
            </a:r>
            <a:r>
              <a:rPr sz="2400" dirty="0">
                <a:latin typeface="Arial"/>
                <a:cs typeface="Arial"/>
              </a:rPr>
              <a:t>ị	</a:t>
            </a:r>
            <a:r>
              <a:rPr sz="2400" spc="-5" dirty="0">
                <a:latin typeface="Arial"/>
                <a:cs typeface="Arial"/>
              </a:rPr>
              <a:t>đầ</a:t>
            </a:r>
            <a:r>
              <a:rPr sz="2400" dirty="0">
                <a:latin typeface="Arial"/>
                <a:cs typeface="Arial"/>
              </a:rPr>
              <a:t>y	</a:t>
            </a:r>
            <a:r>
              <a:rPr sz="2400" spc="-5" dirty="0">
                <a:latin typeface="Arial"/>
                <a:cs typeface="Arial"/>
              </a:rPr>
              <a:t>đ</a:t>
            </a:r>
            <a:r>
              <a:rPr sz="2400" dirty="0">
                <a:latin typeface="Arial"/>
                <a:cs typeface="Arial"/>
              </a:rPr>
              <a:t>ủ	</a:t>
            </a:r>
            <a:r>
              <a:rPr sz="2400" spc="-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-5" dirty="0">
                <a:latin typeface="Arial"/>
                <a:cs typeface="Arial"/>
              </a:rPr>
              <a:t>uồ</a:t>
            </a:r>
            <a:r>
              <a:rPr sz="2400" dirty="0">
                <a:latin typeface="Arial"/>
                <a:cs typeface="Arial"/>
              </a:rPr>
              <a:t>n	l</a:t>
            </a:r>
            <a:r>
              <a:rPr sz="2400" spc="-5" dirty="0">
                <a:latin typeface="Arial"/>
                <a:cs typeface="Arial"/>
              </a:rPr>
              <a:t>ự</a:t>
            </a:r>
            <a:r>
              <a:rPr sz="2400" dirty="0">
                <a:latin typeface="Arial"/>
                <a:cs typeface="Arial"/>
              </a:rPr>
              <a:t>c	(tài	chính,	</a:t>
            </a:r>
            <a:r>
              <a:rPr sz="2400" spc="-5" dirty="0">
                <a:latin typeface="Arial"/>
                <a:cs typeface="Arial"/>
              </a:rPr>
              <a:t>nhâ</a:t>
            </a:r>
            <a:r>
              <a:rPr sz="2400" dirty="0">
                <a:latin typeface="Arial"/>
                <a:cs typeface="Arial"/>
              </a:rPr>
              <a:t>n	l</a:t>
            </a:r>
            <a:r>
              <a:rPr sz="2400" spc="-5" dirty="0">
                <a:latin typeface="Arial"/>
                <a:cs typeface="Arial"/>
              </a:rPr>
              <a:t>ực</a:t>
            </a:r>
            <a:r>
              <a:rPr sz="2400" dirty="0">
                <a:latin typeface="Arial"/>
                <a:cs typeface="Arial"/>
              </a:rPr>
              <a:t>,	</a:t>
            </a:r>
            <a:r>
              <a:rPr sz="2400" spc="-10" dirty="0">
                <a:latin typeface="Arial"/>
                <a:cs typeface="Arial"/>
              </a:rPr>
              <a:t>CSVC</a:t>
            </a:r>
            <a:r>
              <a:rPr sz="2400" spc="5" dirty="0">
                <a:latin typeface="Arial"/>
                <a:cs typeface="Arial"/>
              </a:rPr>
              <a:t>..</a:t>
            </a:r>
            <a:r>
              <a:rPr sz="2400" dirty="0">
                <a:latin typeface="Arial"/>
                <a:cs typeface="Arial"/>
              </a:rPr>
              <a:t>.)	</a:t>
            </a:r>
            <a:r>
              <a:rPr sz="2400" spc="-5" dirty="0">
                <a:latin typeface="Arial"/>
                <a:cs typeface="Arial"/>
              </a:rPr>
              <a:t>đá</a:t>
            </a:r>
            <a:r>
              <a:rPr sz="2400" dirty="0">
                <a:latin typeface="Arial"/>
                <a:cs typeface="Arial"/>
              </a:rPr>
              <a:t>p	</a:t>
            </a:r>
            <a:r>
              <a:rPr sz="2400" spc="-5" dirty="0">
                <a:latin typeface="Arial"/>
                <a:cs typeface="Arial"/>
              </a:rPr>
              <a:t>ứn</a:t>
            </a:r>
            <a:r>
              <a:rPr sz="2400" dirty="0">
                <a:latin typeface="Arial"/>
                <a:cs typeface="Arial"/>
              </a:rPr>
              <a:t>g	yêu  </a:t>
            </a:r>
            <a:r>
              <a:rPr sz="2400" spc="-5" dirty="0">
                <a:latin typeface="Arial"/>
                <a:cs typeface="Arial"/>
              </a:rPr>
              <a:t>nhiệm </a:t>
            </a:r>
            <a:r>
              <a:rPr sz="2400" dirty="0">
                <a:latin typeface="Arial"/>
                <a:cs typeface="Arial"/>
              </a:rPr>
              <a:t>vụ tuyển </a:t>
            </a:r>
            <a:r>
              <a:rPr sz="2400" spc="-5" dirty="0">
                <a:latin typeface="Arial"/>
                <a:cs typeface="Arial"/>
              </a:rPr>
              <a:t>sinh, hỗ </a:t>
            </a:r>
            <a:r>
              <a:rPr sz="2400" dirty="0">
                <a:latin typeface="Arial"/>
                <a:cs typeface="Arial"/>
              </a:rPr>
              <a:t>trợ thí </a:t>
            </a:r>
            <a:r>
              <a:rPr sz="2400" spc="-5" dirty="0">
                <a:latin typeface="Arial"/>
                <a:cs typeface="Arial"/>
              </a:rPr>
              <a:t>sinh đăng </a:t>
            </a:r>
            <a:r>
              <a:rPr sz="2400" dirty="0">
                <a:latin typeface="Arial"/>
                <a:cs typeface="Arial"/>
              </a:rPr>
              <a:t>ký trực tuyến (nếu có);</a:t>
            </a:r>
          </a:p>
          <a:p>
            <a:pPr marL="242570" indent="-230504">
              <a:lnSpc>
                <a:spcPct val="100000"/>
              </a:lnSpc>
              <a:spcBef>
                <a:spcPts val="1180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sz="2400" spc="-5" dirty="0">
                <a:latin typeface="Arial"/>
                <a:cs typeface="Arial"/>
              </a:rPr>
              <a:t>Tổ </a:t>
            </a:r>
            <a:r>
              <a:rPr sz="2400" dirty="0">
                <a:latin typeface="Arial"/>
                <a:cs typeface="Arial"/>
              </a:rPr>
              <a:t>chức tập </a:t>
            </a:r>
            <a:r>
              <a:rPr sz="2400" spc="-5" dirty="0">
                <a:latin typeface="Arial"/>
                <a:cs typeface="Arial"/>
              </a:rPr>
              <a:t>huấn </a:t>
            </a:r>
            <a:r>
              <a:rPr sz="2400" dirty="0">
                <a:latin typeface="Arial"/>
                <a:cs typeface="Arial"/>
              </a:rPr>
              <a:t>các </a:t>
            </a:r>
            <a:r>
              <a:rPr sz="2400" spc="-5" dirty="0">
                <a:latin typeface="Arial"/>
                <a:cs typeface="Arial"/>
              </a:rPr>
              <a:t>nội dung </a:t>
            </a:r>
            <a:r>
              <a:rPr sz="2400" dirty="0">
                <a:latin typeface="Arial"/>
                <a:cs typeface="Arial"/>
              </a:rPr>
              <a:t>(quy </a:t>
            </a:r>
            <a:r>
              <a:rPr sz="2400" spc="-5" dirty="0">
                <a:latin typeface="Arial"/>
                <a:cs typeface="Arial"/>
              </a:rPr>
              <a:t>chế, quy </a:t>
            </a:r>
            <a:r>
              <a:rPr sz="2400" dirty="0">
                <a:latin typeface="Arial"/>
                <a:cs typeface="Arial"/>
              </a:rPr>
              <a:t>trình </a:t>
            </a:r>
            <a:r>
              <a:rPr sz="2400" spc="-5" dirty="0">
                <a:latin typeface="Arial"/>
                <a:cs typeface="Arial"/>
              </a:rPr>
              <a:t>nghiệp </a:t>
            </a:r>
            <a:r>
              <a:rPr sz="2400" dirty="0">
                <a:latin typeface="Arial"/>
                <a:cs typeface="Arial"/>
              </a:rPr>
              <a:t>vụ, </a:t>
            </a:r>
            <a:r>
              <a:rPr sz="2400" spc="-5" dirty="0">
                <a:latin typeface="Arial"/>
                <a:cs typeface="Arial"/>
              </a:rPr>
              <a:t>sử dụng</a:t>
            </a:r>
            <a:r>
              <a:rPr sz="2400" spc="2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phần</a:t>
            </a:r>
            <a:endParaRPr sz="2400" dirty="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latin typeface="Arial"/>
                <a:cs typeface="Arial"/>
              </a:rPr>
              <a:t>mềm...) </a:t>
            </a:r>
            <a:r>
              <a:rPr sz="2400" spc="-5" dirty="0">
                <a:latin typeface="Arial"/>
                <a:cs typeface="Arial"/>
              </a:rPr>
              <a:t>đáp ứng </a:t>
            </a:r>
            <a:r>
              <a:rPr sz="2400" dirty="0">
                <a:latin typeface="Arial"/>
                <a:cs typeface="Arial"/>
              </a:rPr>
              <a:t>yêu cầu thực </a:t>
            </a:r>
            <a:r>
              <a:rPr sz="2400" spc="-5" dirty="0">
                <a:latin typeface="Arial"/>
                <a:cs typeface="Arial"/>
              </a:rPr>
              <a:t>hiện </a:t>
            </a:r>
            <a:r>
              <a:rPr sz="2400" dirty="0">
                <a:latin typeface="Arial"/>
                <a:cs typeface="Arial"/>
              </a:rPr>
              <a:t>các công </a:t>
            </a:r>
            <a:r>
              <a:rPr sz="2400" spc="-5" dirty="0">
                <a:latin typeface="Arial"/>
                <a:cs typeface="Arial"/>
              </a:rPr>
              <a:t>việc </a:t>
            </a:r>
            <a:r>
              <a:rPr sz="2400" dirty="0">
                <a:latin typeface="Arial"/>
                <a:cs typeface="Arial"/>
              </a:rPr>
              <a:t>của tuyển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sinh;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12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44907"/>
            <a:ext cx="110464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CỦA SỞ GDĐT VÀ ĐIỂM TIẾP NHẬN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6381" y="1155914"/>
            <a:ext cx="10563225" cy="34967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 algn="just">
              <a:lnSpc>
                <a:spcPct val="110100"/>
              </a:lnSpc>
              <a:spcBef>
                <a:spcPts val="95"/>
              </a:spcBef>
              <a:buSzPct val="95833"/>
              <a:tabLst>
                <a:tab pos="243204" algn="l"/>
              </a:tabLst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41300" marR="7620" indent="-228600" algn="just">
              <a:lnSpc>
                <a:spcPct val="110100"/>
              </a:lnSpc>
              <a:spcBef>
                <a:spcPts val="95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lang="en-US" sz="2400" dirty="0" err="1" smtClean="0">
                <a:latin typeface="Arial"/>
                <a:cs typeface="Arial"/>
              </a:rPr>
              <a:t>C</a:t>
            </a:r>
            <a:r>
              <a:rPr sz="2400" dirty="0" err="1" smtClean="0">
                <a:latin typeface="Arial"/>
                <a:cs typeface="Arial"/>
              </a:rPr>
              <a:t>ác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đ</a:t>
            </a:r>
            <a:r>
              <a:rPr lang="en-US" sz="2400" spc="-5" dirty="0" err="1" smtClean="0">
                <a:latin typeface="Arial"/>
                <a:cs typeface="Arial"/>
              </a:rPr>
              <a:t>iểm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tiếp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nhận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Phiếu </a:t>
            </a:r>
            <a:r>
              <a:rPr sz="2400" spc="-5" dirty="0">
                <a:latin typeface="Arial"/>
                <a:cs typeface="Arial"/>
              </a:rPr>
              <a:t>đăng </a:t>
            </a:r>
            <a:r>
              <a:rPr sz="2400" dirty="0">
                <a:latin typeface="Arial"/>
                <a:cs typeface="Arial"/>
              </a:rPr>
              <a:t>ký </a:t>
            </a:r>
            <a:r>
              <a:rPr sz="2400" spc="-5" dirty="0">
                <a:latin typeface="Arial"/>
                <a:cs typeface="Arial"/>
              </a:rPr>
              <a:t>dự thi THPT </a:t>
            </a:r>
            <a:r>
              <a:rPr sz="2400" dirty="0">
                <a:latin typeface="Arial"/>
                <a:cs typeface="Arial"/>
              </a:rPr>
              <a:t>và </a:t>
            </a:r>
            <a:r>
              <a:rPr sz="2400" spc="-5" dirty="0">
                <a:latin typeface="Arial"/>
                <a:cs typeface="Arial"/>
              </a:rPr>
              <a:t>ĐKXT </a:t>
            </a:r>
            <a:r>
              <a:rPr sz="2400" dirty="0">
                <a:latin typeface="Arial"/>
                <a:cs typeface="Arial"/>
              </a:rPr>
              <a:t>vào </a:t>
            </a:r>
            <a:r>
              <a:rPr sz="2400" spc="-5" dirty="0">
                <a:latin typeface="Arial"/>
                <a:cs typeface="Arial"/>
              </a:rPr>
              <a:t>ĐH,  CĐ; nhập thông </a:t>
            </a:r>
            <a:r>
              <a:rPr sz="2400" dirty="0">
                <a:latin typeface="Arial"/>
                <a:cs typeface="Arial"/>
              </a:rPr>
              <a:t>tin </a:t>
            </a:r>
            <a:r>
              <a:rPr sz="2400" spc="-5" dirty="0">
                <a:latin typeface="Arial"/>
                <a:cs typeface="Arial"/>
              </a:rPr>
              <a:t>Phiếu ĐKDT và </a:t>
            </a:r>
            <a:r>
              <a:rPr sz="2400" spc="-10" dirty="0">
                <a:latin typeface="Arial"/>
                <a:cs typeface="Arial"/>
              </a:rPr>
              <a:t>ĐKXT </a:t>
            </a:r>
            <a:r>
              <a:rPr sz="2400" dirty="0">
                <a:latin typeface="Arial"/>
                <a:cs typeface="Arial"/>
              </a:rPr>
              <a:t>vào </a:t>
            </a:r>
            <a:r>
              <a:rPr sz="2400" spc="-5" dirty="0">
                <a:latin typeface="Arial"/>
                <a:cs typeface="Arial"/>
              </a:rPr>
              <a:t>CSDL </a:t>
            </a:r>
            <a:r>
              <a:rPr sz="2400" dirty="0">
                <a:latin typeface="Arial"/>
                <a:cs typeface="Arial"/>
              </a:rPr>
              <a:t>của </a:t>
            </a:r>
            <a:r>
              <a:rPr sz="2400" spc="-5" dirty="0">
                <a:latin typeface="Arial"/>
                <a:cs typeface="Arial"/>
              </a:rPr>
              <a:t>Cổng TTTS </a:t>
            </a:r>
            <a:r>
              <a:rPr sz="2400" dirty="0">
                <a:latin typeface="Arial"/>
                <a:cs typeface="Arial"/>
              </a:rPr>
              <a:t>của  </a:t>
            </a:r>
            <a:r>
              <a:rPr sz="2400" spc="-5" dirty="0">
                <a:latin typeface="Arial"/>
                <a:cs typeface="Arial"/>
              </a:rPr>
              <a:t>Bộ </a:t>
            </a:r>
            <a:r>
              <a:rPr sz="2400" dirty="0">
                <a:latin typeface="Arial"/>
                <a:cs typeface="Arial"/>
              </a:rPr>
              <a:t>GDĐT </a:t>
            </a:r>
            <a:r>
              <a:rPr sz="2400" spc="-5" dirty="0">
                <a:latin typeface="Arial"/>
                <a:cs typeface="Arial"/>
              </a:rPr>
              <a:t>theo đúng Kế hoạch, quy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trình</a:t>
            </a:r>
            <a:r>
              <a:rPr sz="2400" dirty="0" smtClean="0">
                <a:latin typeface="Arial"/>
                <a:cs typeface="Arial"/>
              </a:rPr>
              <a:t>;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smtClean="0">
                <a:solidFill>
                  <a:srgbClr val="FFC000"/>
                </a:solidFill>
                <a:latin typeface="Arial"/>
                <a:cs typeface="Arial"/>
              </a:rPr>
              <a:t>(</a:t>
            </a:r>
            <a:r>
              <a:rPr lang="en-US" sz="2400" dirty="0" err="1" smtClean="0">
                <a:solidFill>
                  <a:srgbClr val="FFC000"/>
                </a:solidFill>
                <a:latin typeface="Arial"/>
                <a:cs typeface="Arial"/>
              </a:rPr>
              <a:t>tránh</a:t>
            </a:r>
            <a:r>
              <a:rPr lang="en-US" sz="24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Arial"/>
                <a:cs typeface="Arial"/>
              </a:rPr>
              <a:t>để</a:t>
            </a:r>
            <a:r>
              <a:rPr lang="en-US" sz="24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Arial"/>
                <a:cs typeface="Arial"/>
              </a:rPr>
              <a:t>quên</a:t>
            </a:r>
            <a:r>
              <a:rPr lang="en-US" sz="24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Arial"/>
                <a:cs typeface="Arial"/>
              </a:rPr>
              <a:t>hồ</a:t>
            </a:r>
            <a:r>
              <a:rPr lang="en-US" sz="24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Arial"/>
                <a:cs typeface="Arial"/>
              </a:rPr>
              <a:t>sơ</a:t>
            </a:r>
            <a:r>
              <a:rPr lang="en-US" sz="2400" dirty="0" smtClean="0">
                <a:solidFill>
                  <a:srgbClr val="FFC000"/>
                </a:solidFill>
                <a:latin typeface="Arial"/>
                <a:cs typeface="Arial"/>
              </a:rPr>
              <a:t>)</a:t>
            </a:r>
            <a:endParaRPr sz="2400" dirty="0">
              <a:solidFill>
                <a:srgbClr val="FFC000"/>
              </a:solidFill>
              <a:latin typeface="Arial"/>
              <a:cs typeface="Arial"/>
            </a:endParaRPr>
          </a:p>
          <a:p>
            <a:pPr marL="241300" marR="10160" indent="-228600" algn="just">
              <a:lnSpc>
                <a:spcPct val="110000"/>
              </a:lnSpc>
              <a:spcBef>
                <a:spcPts val="600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Các</a:t>
            </a:r>
            <a:r>
              <a:rPr lang="en-US" sz="2400" spc="-5" dirty="0" smtClean="0">
                <a:latin typeface="Arial"/>
                <a:cs typeface="Arial"/>
              </a:rPr>
              <a:t> ĐTN </a:t>
            </a:r>
            <a:r>
              <a:rPr lang="en-US" sz="2400" spc="-5" dirty="0" err="1" smtClean="0">
                <a:latin typeface="Arial"/>
                <a:cs typeface="Arial"/>
              </a:rPr>
              <a:t>hồ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sơ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h</a:t>
            </a:r>
            <a:r>
              <a:rPr sz="2400" spc="-5" dirty="0" err="1" smtClean="0">
                <a:latin typeface="Arial"/>
                <a:cs typeface="Arial"/>
              </a:rPr>
              <a:t>ướng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dẫn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thí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sinh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đăng </a:t>
            </a:r>
            <a:r>
              <a:rPr sz="2400" spc="-5" dirty="0" err="1">
                <a:latin typeface="Arial"/>
                <a:cs typeface="Arial"/>
              </a:rPr>
              <a:t>ký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 smtClean="0">
                <a:latin typeface="Arial"/>
                <a:cs typeface="Arial"/>
              </a:rPr>
              <a:t>NVXT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trực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tiếp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và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trực </a:t>
            </a:r>
            <a:r>
              <a:rPr sz="2400" spc="-5" dirty="0">
                <a:latin typeface="Arial"/>
                <a:cs typeface="Arial"/>
              </a:rPr>
              <a:t>tuyến, điều </a:t>
            </a:r>
            <a:r>
              <a:rPr sz="2400" spc="-5" dirty="0" err="1">
                <a:latin typeface="Arial"/>
                <a:cs typeface="Arial"/>
              </a:rPr>
              <a:t>chỉnh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 smtClean="0">
                <a:latin typeface="Arial"/>
                <a:cs typeface="Arial"/>
              </a:rPr>
              <a:t>NVĐKXT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trực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tiếp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và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trực </a:t>
            </a:r>
            <a:r>
              <a:rPr sz="2400" spc="-5" dirty="0">
                <a:latin typeface="Arial"/>
                <a:cs typeface="Arial"/>
              </a:rPr>
              <a:t>tuyến;</a:t>
            </a:r>
            <a:endParaRPr sz="240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110000"/>
              </a:lnSpc>
              <a:spcBef>
                <a:spcPts val="600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lang="en-US" sz="2400" dirty="0" err="1">
                <a:latin typeface="Arial"/>
                <a:cs typeface="Arial"/>
              </a:rPr>
              <a:t>C</a:t>
            </a:r>
            <a:r>
              <a:rPr sz="2400" dirty="0" err="1" smtClean="0">
                <a:latin typeface="Arial"/>
                <a:cs typeface="Arial"/>
              </a:rPr>
              <a:t>ác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trường </a:t>
            </a:r>
            <a:r>
              <a:rPr sz="2400" spc="-5" dirty="0">
                <a:latin typeface="Arial"/>
                <a:cs typeface="Arial"/>
              </a:rPr>
              <a:t>THPT </a:t>
            </a:r>
            <a:r>
              <a:rPr sz="2400" spc="5" dirty="0">
                <a:latin typeface="Arial"/>
                <a:cs typeface="Arial"/>
              </a:rPr>
              <a:t>có </a:t>
            </a:r>
            <a:r>
              <a:rPr sz="2400" dirty="0">
                <a:latin typeface="Arial"/>
                <a:cs typeface="Arial"/>
              </a:rPr>
              <a:t>thí </a:t>
            </a:r>
            <a:r>
              <a:rPr sz="2400" spc="-5" dirty="0">
                <a:latin typeface="Arial"/>
                <a:cs typeface="Arial"/>
              </a:rPr>
              <a:t>sinh thuộc diện XT thẳng, </a:t>
            </a:r>
            <a:r>
              <a:rPr sz="2400" dirty="0">
                <a:latin typeface="Arial"/>
                <a:cs typeface="Arial"/>
              </a:rPr>
              <a:t>ưu </a:t>
            </a:r>
            <a:r>
              <a:rPr sz="2400" dirty="0" err="1">
                <a:latin typeface="Arial"/>
                <a:cs typeface="Arial"/>
              </a:rPr>
              <a:t>tiên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XT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thu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nộp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hồ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sơ</a:t>
            </a:r>
            <a:r>
              <a:rPr sz="2400" spc="-5" dirty="0" smtClean="0">
                <a:latin typeface="Arial"/>
                <a:cs typeface="Arial"/>
              </a:rPr>
              <a:t>  </a:t>
            </a:r>
            <a:r>
              <a:rPr sz="2400" dirty="0">
                <a:latin typeface="Arial"/>
                <a:cs typeface="Arial"/>
              </a:rPr>
              <a:t>thực </a:t>
            </a:r>
            <a:r>
              <a:rPr sz="2400" spc="-5" dirty="0">
                <a:latin typeface="Arial"/>
                <a:cs typeface="Arial"/>
              </a:rPr>
              <a:t>hiện theo </a:t>
            </a:r>
            <a:r>
              <a:rPr sz="2400" spc="-5" dirty="0" err="1">
                <a:latin typeface="Arial"/>
                <a:cs typeface="Arial"/>
              </a:rPr>
              <a:t>quy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định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và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nộp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tại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solidFill>
                  <a:srgbClr val="FF0000"/>
                </a:solidFill>
                <a:latin typeface="Arial"/>
                <a:cs typeface="Arial"/>
              </a:rPr>
              <a:t>Phòng</a:t>
            </a:r>
            <a:r>
              <a:rPr lang="en-US" sz="2400" spc="-5" dirty="0" smtClean="0">
                <a:solidFill>
                  <a:srgbClr val="FF0000"/>
                </a:solidFill>
                <a:latin typeface="Arial"/>
                <a:cs typeface="Arial"/>
              </a:rPr>
              <a:t> QLCL -CNTT</a:t>
            </a:r>
            <a:endParaRPr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13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44907"/>
            <a:ext cx="108940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NHIỆM VỤ CỦA SỞ GDĐT VÀ ĐIỂM TIẾP NHẬN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6381" y="1062989"/>
            <a:ext cx="10353040" cy="289750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066">
              <a:lnSpc>
                <a:spcPct val="100000"/>
              </a:lnSpc>
              <a:spcBef>
                <a:spcPts val="985"/>
              </a:spcBef>
              <a:buSzPct val="95833"/>
              <a:tabLst>
                <a:tab pos="243204" algn="l"/>
              </a:tabLst>
            </a:pPr>
            <a:endParaRPr sz="2400" dirty="0">
              <a:latin typeface="Arial"/>
              <a:cs typeface="Arial"/>
            </a:endParaRPr>
          </a:p>
          <a:p>
            <a:pPr marL="242570" indent="-230504">
              <a:lnSpc>
                <a:spcPct val="100000"/>
              </a:lnSpc>
              <a:spcBef>
                <a:spcPts val="890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Rà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soát thí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sinh được hưởng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ưu tiên</a:t>
            </a:r>
            <a:r>
              <a:rPr sz="24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FF0000"/>
                </a:solidFill>
                <a:latin typeface="Arial"/>
                <a:cs typeface="Arial"/>
              </a:rPr>
              <a:t>ĐT.</a:t>
            </a:r>
            <a:endParaRPr sz="2400" dirty="0">
              <a:latin typeface="Arial"/>
              <a:cs typeface="Arial"/>
            </a:endParaRPr>
          </a:p>
          <a:p>
            <a:pPr marL="242570" indent="-230504">
              <a:lnSpc>
                <a:spcPct val="100000"/>
              </a:lnSpc>
              <a:spcBef>
                <a:spcPts val="890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Rà soát ưu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tiên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KV đối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với các thí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sinh có ưu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tiên theo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hộ khẩu </a:t>
            </a:r>
            <a:r>
              <a:rPr sz="2400" dirty="0">
                <a:solidFill>
                  <a:srgbClr val="FF0000"/>
                </a:solidFill>
                <a:latin typeface="Arial"/>
                <a:cs typeface="Arial"/>
              </a:rPr>
              <a:t>thường</a:t>
            </a:r>
            <a:r>
              <a:rPr sz="2400" spc="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trú.</a:t>
            </a:r>
            <a:endParaRPr sz="2400" dirty="0">
              <a:latin typeface="Arial"/>
              <a:cs typeface="Arial"/>
            </a:endParaRPr>
          </a:p>
          <a:p>
            <a:pPr marL="242570" indent="-230504">
              <a:lnSpc>
                <a:spcPct val="100000"/>
              </a:lnSpc>
              <a:spcBef>
                <a:spcPts val="890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sz="2400" spc="-5" dirty="0">
                <a:latin typeface="Arial"/>
                <a:cs typeface="Arial"/>
              </a:rPr>
              <a:t>Rà </a:t>
            </a:r>
            <a:r>
              <a:rPr sz="2400" dirty="0">
                <a:latin typeface="Arial"/>
                <a:cs typeface="Arial"/>
              </a:rPr>
              <a:t>soát các </a:t>
            </a:r>
            <a:r>
              <a:rPr sz="2400" spc="-5" dirty="0">
                <a:latin typeface="Arial"/>
                <a:cs typeface="Arial"/>
              </a:rPr>
              <a:t>nguyện </a:t>
            </a:r>
            <a:r>
              <a:rPr sz="2400" dirty="0">
                <a:latin typeface="Arial"/>
                <a:cs typeface="Arial"/>
              </a:rPr>
              <a:t>vọng </a:t>
            </a:r>
            <a:r>
              <a:rPr sz="2400" spc="-10" dirty="0">
                <a:latin typeface="Arial"/>
                <a:cs typeface="Arial"/>
              </a:rPr>
              <a:t>ĐKXT </a:t>
            </a:r>
            <a:r>
              <a:rPr sz="2400" dirty="0">
                <a:latin typeface="Arial"/>
                <a:cs typeface="Arial"/>
              </a:rPr>
              <a:t>không </a:t>
            </a:r>
            <a:r>
              <a:rPr sz="2400" spc="-5" dirty="0">
                <a:latin typeface="Arial"/>
                <a:cs typeface="Arial"/>
              </a:rPr>
              <a:t>hợp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lệ.</a:t>
            </a:r>
            <a:endParaRPr sz="2400" dirty="0">
              <a:latin typeface="Arial"/>
              <a:cs typeface="Arial"/>
            </a:endParaRPr>
          </a:p>
          <a:p>
            <a:pPr marL="242570" indent="-230504">
              <a:lnSpc>
                <a:spcPct val="100000"/>
              </a:lnSpc>
              <a:spcBef>
                <a:spcPts val="885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sz="2400" dirty="0">
                <a:latin typeface="Arial"/>
                <a:cs typeface="Arial"/>
              </a:rPr>
              <a:t>Sửa </a:t>
            </a:r>
            <a:r>
              <a:rPr sz="2400" spc="-5" dirty="0">
                <a:latin typeface="Arial"/>
                <a:cs typeface="Arial"/>
              </a:rPr>
              <a:t>lại sai </a:t>
            </a:r>
            <a:r>
              <a:rPr sz="2400" dirty="0">
                <a:latin typeface="Arial"/>
                <a:cs typeface="Arial"/>
              </a:rPr>
              <a:t>sót </a:t>
            </a:r>
            <a:r>
              <a:rPr sz="2400" spc="-5" dirty="0">
                <a:latin typeface="Arial"/>
                <a:cs typeface="Arial"/>
              </a:rPr>
              <a:t>nếu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có.</a:t>
            </a:r>
            <a:endParaRPr sz="2400" dirty="0">
              <a:latin typeface="Arial"/>
              <a:cs typeface="Arial"/>
            </a:endParaRPr>
          </a:p>
          <a:p>
            <a:pPr marL="242570" indent="-230504">
              <a:lnSpc>
                <a:spcPct val="100000"/>
              </a:lnSpc>
              <a:spcBef>
                <a:spcPts val="890"/>
              </a:spcBef>
              <a:buSzPct val="95833"/>
              <a:buFont typeface="Symbol"/>
              <a:buChar char=""/>
              <a:tabLst>
                <a:tab pos="243204" algn="l"/>
              </a:tabLst>
            </a:pPr>
            <a:r>
              <a:rPr sz="2400" dirty="0">
                <a:latin typeface="Arial"/>
                <a:cs typeface="Arial"/>
              </a:rPr>
              <a:t>Giải </a:t>
            </a:r>
            <a:r>
              <a:rPr sz="2400" spc="-5" dirty="0">
                <a:latin typeface="Arial"/>
                <a:cs typeface="Arial"/>
              </a:rPr>
              <a:t>đáp </a:t>
            </a:r>
            <a:r>
              <a:rPr sz="2400" dirty="0">
                <a:latin typeface="Arial"/>
                <a:cs typeface="Arial"/>
              </a:rPr>
              <a:t>thắc mắc cho </a:t>
            </a:r>
            <a:r>
              <a:rPr sz="2400" dirty="0" err="1">
                <a:latin typeface="Arial"/>
                <a:cs typeface="Arial"/>
              </a:rPr>
              <a:t>thí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sinh</a:t>
            </a:r>
            <a:r>
              <a:rPr sz="2400" spc="-5" dirty="0" smtClean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14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44907"/>
            <a:ext cx="112775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NHIỆM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VỤ ĐANG, TIẾP TỤC TRIỂN KHAI THỰC HIỆN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7788" y="887374"/>
            <a:ext cx="11113135" cy="51796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Lưu ý điểm tiếp</a:t>
            </a:r>
            <a:r>
              <a:rPr sz="22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nhận: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0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latin typeface="Arial"/>
                <a:cs typeface="Arial"/>
              </a:rPr>
              <a:t>Hướng dẫn thí sinh khai phiếu </a:t>
            </a:r>
            <a:r>
              <a:rPr sz="2200" spc="-10" dirty="0">
                <a:latin typeface="Arial"/>
                <a:cs typeface="Arial"/>
              </a:rPr>
              <a:t>ĐKDT </a:t>
            </a:r>
            <a:r>
              <a:rPr sz="2200" spc="-5" dirty="0">
                <a:latin typeface="Arial"/>
                <a:cs typeface="Arial"/>
              </a:rPr>
              <a:t>và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spc="-60" dirty="0">
                <a:latin typeface="Arial"/>
                <a:cs typeface="Arial"/>
              </a:rPr>
              <a:t>ĐKXT.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0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25" dirty="0">
                <a:latin typeface="Arial"/>
                <a:cs typeface="Arial"/>
              </a:rPr>
              <a:t>Tiếp </a:t>
            </a:r>
            <a:r>
              <a:rPr sz="2200" spc="-5" dirty="0">
                <a:latin typeface="Arial"/>
                <a:cs typeface="Arial"/>
              </a:rPr>
              <a:t>nhận, nhập Phiếu </a:t>
            </a:r>
            <a:r>
              <a:rPr sz="2200" spc="-10" dirty="0">
                <a:latin typeface="Arial"/>
                <a:cs typeface="Arial"/>
              </a:rPr>
              <a:t>ĐKDT </a:t>
            </a:r>
            <a:r>
              <a:rPr sz="2200" spc="-5" dirty="0">
                <a:latin typeface="Arial"/>
                <a:cs typeface="Arial"/>
              </a:rPr>
              <a:t>và </a:t>
            </a:r>
            <a:r>
              <a:rPr sz="2200" spc="-15" dirty="0">
                <a:latin typeface="Arial"/>
                <a:cs typeface="Arial"/>
              </a:rPr>
              <a:t>ĐKXT </a:t>
            </a:r>
            <a:r>
              <a:rPr sz="2200" spc="-5" dirty="0">
                <a:latin typeface="Arial"/>
                <a:cs typeface="Arial"/>
              </a:rPr>
              <a:t>lên hệ</a:t>
            </a:r>
            <a:r>
              <a:rPr sz="2200" spc="4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thống.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0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10" dirty="0">
                <a:latin typeface="Arial"/>
                <a:cs typeface="Arial"/>
              </a:rPr>
              <a:t>Chuyển </a:t>
            </a:r>
            <a:r>
              <a:rPr sz="2200" spc="-5" dirty="0">
                <a:latin typeface="Arial"/>
                <a:cs typeface="Arial"/>
              </a:rPr>
              <a:t>tài khoản cho thí sinh, hướng </a:t>
            </a:r>
            <a:r>
              <a:rPr sz="2200" spc="-10" dirty="0">
                <a:latin typeface="Arial"/>
                <a:cs typeface="Arial"/>
              </a:rPr>
              <a:t>dẫn </a:t>
            </a:r>
            <a:r>
              <a:rPr sz="2200" spc="-5" dirty="0">
                <a:latin typeface="Arial"/>
                <a:cs typeface="Arial"/>
              </a:rPr>
              <a:t>thí sinh bảo quản </a:t>
            </a:r>
            <a:r>
              <a:rPr sz="2200" spc="-5" dirty="0" err="1">
                <a:latin typeface="Arial"/>
                <a:cs typeface="Arial"/>
              </a:rPr>
              <a:t>mật</a:t>
            </a:r>
            <a:r>
              <a:rPr sz="2200" spc="130" dirty="0">
                <a:latin typeface="Arial"/>
                <a:cs typeface="Arial"/>
              </a:rPr>
              <a:t> </a:t>
            </a:r>
            <a:r>
              <a:rPr sz="2200" spc="-5" dirty="0" err="1" smtClean="0">
                <a:latin typeface="Arial"/>
                <a:cs typeface="Arial"/>
              </a:rPr>
              <a:t>khẩu</a:t>
            </a:r>
            <a:r>
              <a:rPr lang="en-US" sz="2200" spc="-5" dirty="0" smtClean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sz="2200" spc="-5" dirty="0" smtClean="0">
                <a:latin typeface="Arial"/>
                <a:cs typeface="Arial"/>
              </a:rPr>
              <a:t>.</a:t>
            </a:r>
            <a:endParaRPr sz="2200" dirty="0">
              <a:latin typeface="Arial"/>
              <a:cs typeface="Arial"/>
            </a:endParaRPr>
          </a:p>
          <a:p>
            <a:pPr marL="241300" marR="438150" indent="-228600">
              <a:lnSpc>
                <a:spcPct val="100000"/>
              </a:lnSpc>
              <a:spcBef>
                <a:spcPts val="60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latin typeface="Arial"/>
                <a:cs typeface="Arial"/>
              </a:rPr>
              <a:t>Hướng dẫn thí sinh </a:t>
            </a:r>
            <a:r>
              <a:rPr sz="2200" spc="-10" dirty="0">
                <a:latin typeface="Arial"/>
                <a:cs typeface="Arial"/>
              </a:rPr>
              <a:t>đăng </a:t>
            </a:r>
            <a:r>
              <a:rPr sz="2200" spc="-5" dirty="0">
                <a:latin typeface="Arial"/>
                <a:cs typeface="Arial"/>
              </a:rPr>
              <a:t>nhập hệ thống để tự kiểm tra nguyện vọng đăng </a:t>
            </a:r>
            <a:r>
              <a:rPr sz="2200" dirty="0">
                <a:latin typeface="Arial"/>
                <a:cs typeface="Arial"/>
              </a:rPr>
              <a:t>ký </a:t>
            </a:r>
            <a:r>
              <a:rPr sz="2200" spc="-5" dirty="0">
                <a:latin typeface="Arial"/>
                <a:cs typeface="Arial"/>
              </a:rPr>
              <a:t>và </a:t>
            </a:r>
            <a:r>
              <a:rPr sz="2200" spc="-10" dirty="0">
                <a:latin typeface="Arial"/>
                <a:cs typeface="Arial"/>
              </a:rPr>
              <a:t>báo  </a:t>
            </a:r>
            <a:r>
              <a:rPr sz="2200" dirty="0">
                <a:latin typeface="Arial"/>
                <a:cs typeface="Arial"/>
              </a:rPr>
              <a:t>sai </a:t>
            </a:r>
            <a:r>
              <a:rPr sz="2200" spc="-5" dirty="0">
                <a:latin typeface="Arial"/>
                <a:cs typeface="Arial"/>
              </a:rPr>
              <a:t>sót nếu</a:t>
            </a:r>
            <a:r>
              <a:rPr sz="2200" spc="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có.</a:t>
            </a:r>
            <a:endParaRPr sz="2200" dirty="0">
              <a:latin typeface="Arial"/>
              <a:cs typeface="Arial"/>
            </a:endParaRPr>
          </a:p>
          <a:p>
            <a:pPr marL="241300" marR="353695" indent="-228600">
              <a:lnSpc>
                <a:spcPct val="100000"/>
              </a:lnSpc>
              <a:spcBef>
                <a:spcPts val="605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latin typeface="Arial"/>
                <a:cs typeface="Arial"/>
              </a:rPr>
              <a:t>Lập danh sách thí sinh có nguyện vọng </a:t>
            </a:r>
            <a:r>
              <a:rPr sz="2200" spc="-15" dirty="0">
                <a:latin typeface="Arial"/>
                <a:cs typeface="Arial"/>
              </a:rPr>
              <a:t>ĐKXT </a:t>
            </a:r>
            <a:r>
              <a:rPr sz="2200" spc="-5" dirty="0">
                <a:latin typeface="Arial"/>
                <a:cs typeface="Arial"/>
              </a:rPr>
              <a:t>chưa phù </a:t>
            </a:r>
            <a:r>
              <a:rPr sz="2200" spc="-10" dirty="0">
                <a:latin typeface="Arial"/>
                <a:cs typeface="Arial"/>
              </a:rPr>
              <a:t>hợp. </a:t>
            </a:r>
            <a:r>
              <a:rPr sz="2200" spc="-5" dirty="0">
                <a:latin typeface="Arial"/>
                <a:cs typeface="Arial"/>
              </a:rPr>
              <a:t>Thông </a:t>
            </a:r>
            <a:r>
              <a:rPr sz="2200" spc="-10" dirty="0">
                <a:latin typeface="Arial"/>
                <a:cs typeface="Arial"/>
              </a:rPr>
              <a:t>báo </a:t>
            </a:r>
            <a:r>
              <a:rPr sz="2200" spc="-5" dirty="0">
                <a:latin typeface="Arial"/>
                <a:cs typeface="Arial"/>
              </a:rPr>
              <a:t>cho thí sinh  biết. Sửa lại sai sót </a:t>
            </a:r>
            <a:r>
              <a:rPr sz="2200" spc="-10" dirty="0">
                <a:latin typeface="Arial"/>
                <a:cs typeface="Arial"/>
              </a:rPr>
              <a:t>nếu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5" dirty="0">
                <a:latin typeface="Arial"/>
                <a:cs typeface="Arial"/>
              </a:rPr>
              <a:t>có.</a:t>
            </a:r>
            <a:endParaRPr sz="2200" dirty="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4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 err="1" smtClean="0">
                <a:solidFill>
                  <a:srgbClr val="FF0000"/>
                </a:solidFill>
                <a:latin typeface="Arial"/>
                <a:cs typeface="Arial"/>
              </a:rPr>
              <a:t>Không</a:t>
            </a:r>
            <a:r>
              <a:rPr sz="2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 err="1" smtClean="0">
                <a:solidFill>
                  <a:srgbClr val="FF0000"/>
                </a:solidFill>
                <a:latin typeface="Arial"/>
                <a:cs typeface="Arial"/>
              </a:rPr>
              <a:t>giữ</a:t>
            </a:r>
            <a:r>
              <a:rPr sz="2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 err="1" smtClean="0">
                <a:solidFill>
                  <a:srgbClr val="FF0000"/>
                </a:solidFill>
                <a:latin typeface="Arial"/>
                <a:cs typeface="Arial"/>
              </a:rPr>
              <a:t>tài</a:t>
            </a:r>
            <a:r>
              <a:rPr sz="2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 err="1" smtClean="0">
                <a:solidFill>
                  <a:srgbClr val="FF0000"/>
                </a:solidFill>
                <a:latin typeface="Arial"/>
                <a:cs typeface="Arial"/>
              </a:rPr>
              <a:t>khoản</a:t>
            </a:r>
            <a:r>
              <a:rPr sz="2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 err="1" smtClean="0">
                <a:solidFill>
                  <a:srgbClr val="FF0000"/>
                </a:solidFill>
                <a:latin typeface="Arial"/>
                <a:cs typeface="Arial"/>
              </a:rPr>
              <a:t>và</a:t>
            </a:r>
            <a:r>
              <a:rPr sz="2200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mật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khẩu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của thí</a:t>
            </a:r>
            <a:r>
              <a:rPr sz="2200" spc="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sinh.</a:t>
            </a:r>
          </a:p>
          <a:p>
            <a:pPr marL="241300" marR="5080" indent="-228600">
              <a:lnSpc>
                <a:spcPct val="120000"/>
              </a:lnSpc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Không 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làm thay </a:t>
            </a:r>
            <a:r>
              <a:rPr sz="2200" spc="-5" dirty="0" err="1">
                <a:solidFill>
                  <a:srgbClr val="FF0000"/>
                </a:solidFill>
                <a:latin typeface="Arial"/>
                <a:cs typeface="Arial"/>
              </a:rPr>
              <a:t>cho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 err="1" smtClean="0">
                <a:solidFill>
                  <a:srgbClr val="FF0000"/>
                </a:solidFill>
                <a:latin typeface="Arial"/>
                <a:cs typeface="Arial"/>
              </a:rPr>
              <a:t>thí</a:t>
            </a:r>
            <a:r>
              <a:rPr sz="2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sinh, người nhà thí sinh khi đăng </a:t>
            </a:r>
            <a:r>
              <a:rPr sz="2200" spc="5" dirty="0">
                <a:solidFill>
                  <a:srgbClr val="FF0000"/>
                </a:solidFill>
                <a:latin typeface="Arial"/>
                <a:cs typeface="Arial"/>
              </a:rPr>
              <a:t>ký </a:t>
            </a:r>
            <a:r>
              <a:rPr sz="2200" spc="-55" dirty="0">
                <a:solidFill>
                  <a:srgbClr val="FF0000"/>
                </a:solidFill>
                <a:latin typeface="Arial"/>
                <a:cs typeface="Arial"/>
              </a:rPr>
              <a:t>NVXT,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điều chỉnh </a:t>
            </a:r>
            <a:r>
              <a:rPr sz="2200" spc="-10" dirty="0">
                <a:solidFill>
                  <a:srgbClr val="FF0000"/>
                </a:solidFill>
                <a:latin typeface="Arial"/>
                <a:cs typeface="Arial"/>
              </a:rPr>
              <a:t>NVXT 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trực</a:t>
            </a:r>
            <a:r>
              <a:rPr sz="2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Arial"/>
                <a:cs typeface="Arial"/>
              </a:rPr>
              <a:t>tuyến.</a:t>
            </a:r>
            <a:endParaRPr sz="22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53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latin typeface="Arial"/>
                <a:cs typeface="Arial"/>
              </a:rPr>
              <a:t>Chuẩn</a:t>
            </a:r>
            <a:r>
              <a:rPr sz="2200" spc="2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bị</a:t>
            </a:r>
            <a:r>
              <a:rPr sz="2200" spc="23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máy</a:t>
            </a:r>
            <a:r>
              <a:rPr sz="2200" spc="2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tính</a:t>
            </a:r>
            <a:r>
              <a:rPr sz="2200" spc="2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có</a:t>
            </a:r>
            <a:r>
              <a:rPr sz="2200" spc="2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kết</a:t>
            </a:r>
            <a:r>
              <a:rPr sz="2200" spc="2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nối</a:t>
            </a:r>
            <a:r>
              <a:rPr sz="2200" spc="2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internet</a:t>
            </a:r>
            <a:r>
              <a:rPr sz="2200" spc="23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và</a:t>
            </a:r>
            <a:r>
              <a:rPr sz="2200" spc="2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cử</a:t>
            </a:r>
            <a:r>
              <a:rPr sz="2200" spc="2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người</a:t>
            </a:r>
            <a:r>
              <a:rPr sz="2200" spc="229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trực</a:t>
            </a:r>
            <a:r>
              <a:rPr sz="2200" spc="22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hỗ</a:t>
            </a:r>
            <a:r>
              <a:rPr sz="2200" spc="2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trợ</a:t>
            </a:r>
            <a:r>
              <a:rPr sz="2200" spc="2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thí</a:t>
            </a:r>
            <a:r>
              <a:rPr sz="2200" spc="220" dirty="0">
                <a:latin typeface="Arial"/>
                <a:cs typeface="Arial"/>
              </a:rPr>
              <a:t> </a:t>
            </a:r>
            <a:r>
              <a:rPr sz="2200" dirty="0" err="1">
                <a:latin typeface="Arial"/>
                <a:cs typeface="Arial"/>
              </a:rPr>
              <a:t>sinh</a:t>
            </a:r>
            <a:r>
              <a:rPr sz="2200" spc="229" dirty="0">
                <a:latin typeface="Arial"/>
                <a:cs typeface="Arial"/>
              </a:rPr>
              <a:t> </a:t>
            </a:r>
            <a:r>
              <a:rPr sz="2200" spc="-5" dirty="0" err="1" smtClean="0">
                <a:latin typeface="Arial"/>
                <a:cs typeface="Arial"/>
              </a:rPr>
              <a:t>trong</a:t>
            </a:r>
            <a:r>
              <a:rPr lang="en-US" sz="2200" spc="215" dirty="0">
                <a:latin typeface="Arial"/>
                <a:cs typeface="Arial"/>
              </a:rPr>
              <a:t> </a:t>
            </a:r>
            <a:r>
              <a:rPr sz="2200" spc="-5" dirty="0" err="1" smtClean="0">
                <a:latin typeface="Arial"/>
                <a:cs typeface="Arial"/>
              </a:rPr>
              <a:t>thời</a:t>
            </a:r>
            <a:endParaRPr sz="2200" dirty="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530"/>
              </a:spcBef>
            </a:pPr>
            <a:r>
              <a:rPr sz="2200" spc="-5" dirty="0">
                <a:latin typeface="Arial"/>
                <a:cs typeface="Arial"/>
              </a:rPr>
              <a:t>gian thí sinh đăng </a:t>
            </a:r>
            <a:r>
              <a:rPr sz="2200" dirty="0">
                <a:latin typeface="Arial"/>
                <a:cs typeface="Arial"/>
              </a:rPr>
              <a:t>ký </a:t>
            </a:r>
            <a:r>
              <a:rPr sz="2200" spc="-5" dirty="0">
                <a:latin typeface="Arial"/>
                <a:cs typeface="Arial"/>
              </a:rPr>
              <a:t>xét tuyển </a:t>
            </a:r>
            <a:r>
              <a:rPr sz="2200" spc="-10" dirty="0">
                <a:latin typeface="Arial"/>
                <a:cs typeface="Arial"/>
              </a:rPr>
              <a:t>và </a:t>
            </a:r>
            <a:r>
              <a:rPr sz="2200" dirty="0">
                <a:latin typeface="Arial"/>
                <a:cs typeface="Arial"/>
              </a:rPr>
              <a:t>điều </a:t>
            </a:r>
            <a:r>
              <a:rPr sz="2200" spc="-5" dirty="0">
                <a:latin typeface="Arial"/>
                <a:cs typeface="Arial"/>
              </a:rPr>
              <a:t>chỉnh </a:t>
            </a:r>
            <a:r>
              <a:rPr sz="2200" spc="-10" dirty="0">
                <a:latin typeface="Arial"/>
                <a:cs typeface="Arial"/>
              </a:rPr>
              <a:t>NVXT </a:t>
            </a:r>
            <a:r>
              <a:rPr sz="2200" spc="-5" dirty="0">
                <a:latin typeface="Arial"/>
                <a:cs typeface="Arial"/>
              </a:rPr>
              <a:t>trực</a:t>
            </a:r>
            <a:r>
              <a:rPr sz="2200" spc="1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tuyến.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15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6985" y="181737"/>
            <a:ext cx="1063995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NHIỆM VỤ CỦA SỞ GDĐT VÀ ĐIỂM TIẾP NHẬN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0323" y="674649"/>
            <a:ext cx="11056620" cy="5625465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1360"/>
              </a:spcBef>
            </a:pPr>
            <a:r>
              <a:rPr lang="en-US" sz="22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2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2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22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sz="22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sz="2200" spc="-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sz="2200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2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433070" indent="-228600">
              <a:lnSpc>
                <a:spcPct val="110000"/>
              </a:lnSpc>
              <a:spcBef>
                <a:spcPts val="994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latin typeface="Arial"/>
                <a:cs typeface="Arial"/>
              </a:rPr>
              <a:t>Thông tin đăng ký </a:t>
            </a:r>
            <a:r>
              <a:rPr sz="2200" spc="-15" dirty="0">
                <a:latin typeface="Arial"/>
                <a:cs typeface="Arial"/>
              </a:rPr>
              <a:t>NVXT </a:t>
            </a:r>
            <a:r>
              <a:rPr sz="2200" spc="-5" dirty="0">
                <a:latin typeface="Arial"/>
                <a:cs typeface="Arial"/>
              </a:rPr>
              <a:t>trực tuyến có giá trị pháp </a:t>
            </a:r>
            <a:r>
              <a:rPr sz="2200" dirty="0">
                <a:latin typeface="Arial"/>
                <a:cs typeface="Arial"/>
              </a:rPr>
              <a:t>lý </a:t>
            </a:r>
            <a:r>
              <a:rPr sz="2200" spc="-10" dirty="0">
                <a:latin typeface="Arial"/>
                <a:cs typeface="Arial"/>
              </a:rPr>
              <a:t>như </a:t>
            </a:r>
            <a:r>
              <a:rPr sz="2200" spc="-5" dirty="0">
                <a:latin typeface="Arial"/>
                <a:cs typeface="Arial"/>
              </a:rPr>
              <a:t>việc đăng </a:t>
            </a:r>
            <a:r>
              <a:rPr sz="2200" dirty="0">
                <a:latin typeface="Arial"/>
                <a:cs typeface="Arial"/>
              </a:rPr>
              <a:t>ký </a:t>
            </a:r>
            <a:r>
              <a:rPr sz="2200" spc="-10" dirty="0">
                <a:latin typeface="Arial"/>
                <a:cs typeface="Arial"/>
              </a:rPr>
              <a:t>nguyện </a:t>
            </a:r>
            <a:r>
              <a:rPr sz="2200" spc="-5" dirty="0">
                <a:latin typeface="Arial"/>
                <a:cs typeface="Arial"/>
              </a:rPr>
              <a:t>vọng  xét tuyển bằng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phiếu.</a:t>
            </a:r>
            <a:endParaRPr sz="2200" dirty="0">
              <a:latin typeface="Arial"/>
              <a:cs typeface="Arial"/>
            </a:endParaRPr>
          </a:p>
          <a:p>
            <a:pPr marL="241300" marR="121285" indent="-228600">
              <a:lnSpc>
                <a:spcPct val="110000"/>
              </a:lnSpc>
              <a:spcBef>
                <a:spcPts val="100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latin typeface="Arial"/>
                <a:cs typeface="Arial"/>
              </a:rPr>
              <a:t>Thí sinh </a:t>
            </a:r>
            <a:r>
              <a:rPr sz="2200" spc="-10" dirty="0">
                <a:latin typeface="Arial"/>
                <a:cs typeface="Arial"/>
              </a:rPr>
              <a:t>phải </a:t>
            </a:r>
            <a:r>
              <a:rPr sz="2200" spc="-5" dirty="0">
                <a:latin typeface="Arial"/>
                <a:cs typeface="Arial"/>
              </a:rPr>
              <a:t>tự chịu trách nhiệm các thông tin đăng ký </a:t>
            </a:r>
            <a:r>
              <a:rPr sz="2200" spc="-15" dirty="0">
                <a:latin typeface="Arial"/>
                <a:cs typeface="Arial"/>
              </a:rPr>
              <a:t>NVXT </a:t>
            </a:r>
            <a:r>
              <a:rPr sz="2200" spc="-5" dirty="0">
                <a:latin typeface="Arial"/>
                <a:cs typeface="Arial"/>
              </a:rPr>
              <a:t>tuyển trực tuyến đã khai  trên </a:t>
            </a:r>
            <a:r>
              <a:rPr sz="2200" spc="-10" dirty="0">
                <a:latin typeface="Arial"/>
                <a:cs typeface="Arial"/>
              </a:rPr>
              <a:t>Hệ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thống.</a:t>
            </a:r>
            <a:endParaRPr sz="2200" dirty="0">
              <a:latin typeface="Arial"/>
              <a:cs typeface="Arial"/>
            </a:endParaRPr>
          </a:p>
          <a:p>
            <a:pPr marL="241300" marR="6350" indent="-228600" algn="just">
              <a:lnSpc>
                <a:spcPct val="110100"/>
              </a:lnSpc>
              <a:spcBef>
                <a:spcPts val="295"/>
              </a:spcBef>
              <a:buFont typeface="Symbol"/>
              <a:buChar char=""/>
              <a:tabLst>
                <a:tab pos="241300" algn="l"/>
              </a:tabLst>
            </a:pPr>
            <a:r>
              <a:rPr sz="2200" spc="-5" dirty="0">
                <a:latin typeface="Arial"/>
                <a:cs typeface="Arial"/>
              </a:rPr>
              <a:t>Thí sinh đăng </a:t>
            </a:r>
            <a:r>
              <a:rPr sz="2200" dirty="0">
                <a:latin typeface="Arial"/>
                <a:cs typeface="Arial"/>
              </a:rPr>
              <a:t>ký </a:t>
            </a:r>
            <a:r>
              <a:rPr sz="2200" spc="-5" dirty="0">
                <a:latin typeface="Arial"/>
                <a:cs typeface="Arial"/>
              </a:rPr>
              <a:t>nguyện vọng xét tuyển bằng phiếu </a:t>
            </a:r>
            <a:r>
              <a:rPr sz="2200" b="1" i="1" dirty="0">
                <a:latin typeface="Arial"/>
                <a:cs typeface="Arial"/>
              </a:rPr>
              <a:t>không </a:t>
            </a:r>
            <a:r>
              <a:rPr sz="2200" b="1" i="1" spc="-5" dirty="0">
                <a:latin typeface="Arial"/>
                <a:cs typeface="Arial"/>
              </a:rPr>
              <a:t>được </a:t>
            </a:r>
            <a:r>
              <a:rPr sz="2200" b="1" i="1" dirty="0">
                <a:latin typeface="Arial"/>
                <a:cs typeface="Arial"/>
              </a:rPr>
              <a:t>thay đổi </a:t>
            </a:r>
            <a:r>
              <a:rPr sz="2200" b="1" i="1" spc="-5" dirty="0">
                <a:latin typeface="Arial"/>
                <a:cs typeface="Arial"/>
              </a:rPr>
              <a:t>nguyện  vọng </a:t>
            </a:r>
            <a:r>
              <a:rPr sz="2200" b="1" i="1" dirty="0">
                <a:latin typeface="Arial"/>
                <a:cs typeface="Arial"/>
              </a:rPr>
              <a:t>đăng </a:t>
            </a:r>
            <a:r>
              <a:rPr sz="2200" b="1" i="1" spc="-5" dirty="0">
                <a:latin typeface="Arial"/>
                <a:cs typeface="Arial"/>
              </a:rPr>
              <a:t>ký sau khi điểm tiếp </a:t>
            </a:r>
            <a:r>
              <a:rPr sz="2200" b="1" i="1" dirty="0">
                <a:latin typeface="Arial"/>
                <a:cs typeface="Arial"/>
              </a:rPr>
              <a:t>nhận nhập </a:t>
            </a:r>
            <a:r>
              <a:rPr sz="2200" b="1" i="1" spc="-5" dirty="0">
                <a:latin typeface="Arial"/>
                <a:cs typeface="Arial"/>
              </a:rPr>
              <a:t>lên hệ </a:t>
            </a:r>
            <a:r>
              <a:rPr sz="2200" b="1" i="1" dirty="0">
                <a:latin typeface="Arial"/>
                <a:cs typeface="Arial"/>
              </a:rPr>
              <a:t>thống </a:t>
            </a:r>
            <a:r>
              <a:rPr sz="2200" b="1" i="1" spc="-5" dirty="0">
                <a:latin typeface="Arial"/>
                <a:cs typeface="Arial"/>
              </a:rPr>
              <a:t>và đã </a:t>
            </a:r>
            <a:r>
              <a:rPr sz="2200" b="1" i="1" dirty="0">
                <a:latin typeface="Arial"/>
                <a:cs typeface="Arial"/>
              </a:rPr>
              <a:t>xác </a:t>
            </a:r>
            <a:r>
              <a:rPr sz="2200" b="1" i="1" spc="-5" dirty="0">
                <a:latin typeface="Arial"/>
                <a:cs typeface="Arial"/>
              </a:rPr>
              <a:t>nhận; </a:t>
            </a:r>
            <a:r>
              <a:rPr sz="2200" i="1" spc="-5" dirty="0">
                <a:latin typeface="Arial"/>
                <a:cs typeface="Arial"/>
              </a:rPr>
              <a:t>không  thực hiện được đăng </a:t>
            </a:r>
            <a:r>
              <a:rPr sz="2200" i="1" dirty="0">
                <a:latin typeface="Arial"/>
                <a:cs typeface="Arial"/>
              </a:rPr>
              <a:t>ký </a:t>
            </a:r>
            <a:r>
              <a:rPr sz="2200" i="1" spc="-5" dirty="0">
                <a:latin typeface="Arial"/>
                <a:cs typeface="Arial"/>
              </a:rPr>
              <a:t>nguyện vọng xét tuyển trực</a:t>
            </a:r>
            <a:r>
              <a:rPr sz="2200" i="1" spc="114" dirty="0">
                <a:latin typeface="Arial"/>
                <a:cs typeface="Arial"/>
              </a:rPr>
              <a:t> </a:t>
            </a:r>
            <a:r>
              <a:rPr sz="2200" i="1" spc="-5" dirty="0">
                <a:latin typeface="Arial"/>
                <a:cs typeface="Arial"/>
              </a:rPr>
              <a:t>tuyến.</a:t>
            </a:r>
            <a:endParaRPr sz="220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110100"/>
              </a:lnSpc>
              <a:spcBef>
                <a:spcPts val="600"/>
              </a:spcBef>
              <a:buFont typeface="Symbol"/>
              <a:buChar char=""/>
              <a:tabLst>
                <a:tab pos="241300" algn="l"/>
              </a:tabLst>
            </a:pPr>
            <a:r>
              <a:rPr sz="2200" dirty="0">
                <a:latin typeface="Arial"/>
                <a:cs typeface="Arial"/>
              </a:rPr>
              <a:t>Tìm </a:t>
            </a:r>
            <a:r>
              <a:rPr sz="2200" spc="-5" dirty="0">
                <a:latin typeface="Arial"/>
                <a:cs typeface="Arial"/>
              </a:rPr>
              <a:t>hiểu </a:t>
            </a:r>
            <a:r>
              <a:rPr sz="2200" spc="5" dirty="0">
                <a:latin typeface="Arial"/>
                <a:cs typeface="Arial"/>
              </a:rPr>
              <a:t>kỹ </a:t>
            </a:r>
            <a:r>
              <a:rPr sz="2200" spc="-5" dirty="0">
                <a:latin typeface="Arial"/>
                <a:cs typeface="Arial"/>
              </a:rPr>
              <a:t>thông tin </a:t>
            </a:r>
            <a:r>
              <a:rPr sz="2200" dirty="0">
                <a:latin typeface="Arial"/>
                <a:cs typeface="Arial"/>
              </a:rPr>
              <a:t>tuyển </a:t>
            </a:r>
            <a:r>
              <a:rPr sz="2200" spc="-5" dirty="0">
                <a:latin typeface="Arial"/>
                <a:cs typeface="Arial"/>
              </a:rPr>
              <a:t>sinh </a:t>
            </a:r>
            <a:r>
              <a:rPr sz="2200" dirty="0">
                <a:latin typeface="Arial"/>
                <a:cs typeface="Arial"/>
              </a:rPr>
              <a:t>trong </a:t>
            </a:r>
            <a:r>
              <a:rPr sz="2200" spc="-10" dirty="0">
                <a:latin typeface="Arial"/>
                <a:cs typeface="Arial"/>
              </a:rPr>
              <a:t>Đề </a:t>
            </a:r>
            <a:r>
              <a:rPr sz="2200" spc="-5" dirty="0">
                <a:latin typeface="Arial"/>
                <a:cs typeface="Arial"/>
              </a:rPr>
              <a:t>án </a:t>
            </a:r>
            <a:r>
              <a:rPr sz="2200" dirty="0">
                <a:latin typeface="Arial"/>
                <a:cs typeface="Arial"/>
              </a:rPr>
              <a:t>tuyển </a:t>
            </a:r>
            <a:r>
              <a:rPr sz="2200" spc="-5" dirty="0">
                <a:latin typeface="Arial"/>
                <a:cs typeface="Arial"/>
              </a:rPr>
              <a:t>sinh </a:t>
            </a:r>
            <a:r>
              <a:rPr sz="2200" dirty="0">
                <a:latin typeface="Arial"/>
                <a:cs typeface="Arial"/>
              </a:rPr>
              <a:t>của </a:t>
            </a:r>
            <a:r>
              <a:rPr sz="2200" spc="-5" dirty="0">
                <a:latin typeface="Arial"/>
                <a:cs typeface="Arial"/>
              </a:rPr>
              <a:t>trường đã được công bố  công khai trên trang thông tin </a:t>
            </a:r>
            <a:r>
              <a:rPr sz="2200" dirty="0">
                <a:latin typeface="Arial"/>
                <a:cs typeface="Arial"/>
              </a:rPr>
              <a:t>điện </a:t>
            </a:r>
            <a:r>
              <a:rPr sz="2200" spc="-5" dirty="0">
                <a:latin typeface="Arial"/>
                <a:cs typeface="Arial"/>
              </a:rPr>
              <a:t>tử </a:t>
            </a:r>
            <a:r>
              <a:rPr sz="2200" spc="-5" dirty="0" err="1">
                <a:latin typeface="Arial"/>
                <a:cs typeface="Arial"/>
              </a:rPr>
              <a:t>của</a:t>
            </a:r>
            <a:r>
              <a:rPr sz="2200" spc="85" dirty="0">
                <a:latin typeface="Arial"/>
                <a:cs typeface="Arial"/>
              </a:rPr>
              <a:t> </a:t>
            </a:r>
            <a:r>
              <a:rPr sz="2200" spc="-5" dirty="0" err="1" smtClean="0">
                <a:latin typeface="Arial"/>
                <a:cs typeface="Arial"/>
              </a:rPr>
              <a:t>trường</a:t>
            </a:r>
            <a:r>
              <a:rPr lang="en-US" sz="2200" spc="-5" dirty="0" smtClean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r>
              <a:rPr sz="2200" spc="-5" dirty="0" smtClean="0">
                <a:latin typeface="Arial"/>
                <a:cs typeface="Arial"/>
              </a:rPr>
              <a:t>.</a:t>
            </a:r>
            <a:endParaRPr sz="2200" dirty="0">
              <a:latin typeface="Arial"/>
              <a:cs typeface="Arial"/>
            </a:endParaRPr>
          </a:p>
          <a:p>
            <a:pPr marL="241300" marR="8255" indent="-228600" algn="just">
              <a:lnSpc>
                <a:spcPts val="2210"/>
              </a:lnSpc>
              <a:spcBef>
                <a:spcPts val="1100"/>
              </a:spcBef>
              <a:buFont typeface="Symbol"/>
              <a:buChar char=""/>
              <a:tabLst>
                <a:tab pos="241300" algn="l"/>
              </a:tabLst>
            </a:pPr>
            <a:r>
              <a:rPr sz="2300" dirty="0">
                <a:latin typeface="Arial"/>
                <a:cs typeface="Arial"/>
              </a:rPr>
              <a:t>Phải </a:t>
            </a:r>
            <a:r>
              <a:rPr sz="2300" spc="-5" dirty="0">
                <a:latin typeface="Arial"/>
                <a:cs typeface="Arial"/>
              </a:rPr>
              <a:t>ghi </a:t>
            </a:r>
            <a:r>
              <a:rPr sz="2300" spc="-10" dirty="0">
                <a:latin typeface="Arial"/>
                <a:cs typeface="Arial"/>
              </a:rPr>
              <a:t>đúng </a:t>
            </a:r>
            <a:r>
              <a:rPr sz="2300" dirty="0">
                <a:latin typeface="Arial"/>
                <a:cs typeface="Arial"/>
              </a:rPr>
              <a:t>mã </a:t>
            </a:r>
            <a:r>
              <a:rPr sz="2300" spc="-5" dirty="0">
                <a:latin typeface="Arial"/>
                <a:cs typeface="Arial"/>
              </a:rPr>
              <a:t>trường/cơ sở/phân hiệu, </a:t>
            </a:r>
            <a:r>
              <a:rPr sz="2300" dirty="0">
                <a:latin typeface="Arial"/>
                <a:cs typeface="Arial"/>
              </a:rPr>
              <a:t>mã </a:t>
            </a:r>
            <a:r>
              <a:rPr sz="2300" spc="-10" dirty="0">
                <a:latin typeface="Arial"/>
                <a:cs typeface="Arial"/>
              </a:rPr>
              <a:t>ngành/nhóm </a:t>
            </a:r>
            <a:r>
              <a:rPr sz="2300" spc="-5" dirty="0">
                <a:latin typeface="Arial"/>
                <a:cs typeface="Arial"/>
              </a:rPr>
              <a:t>ngành, </a:t>
            </a:r>
            <a:r>
              <a:rPr sz="2300" dirty="0">
                <a:latin typeface="Arial"/>
                <a:cs typeface="Arial"/>
              </a:rPr>
              <a:t>mã </a:t>
            </a:r>
            <a:r>
              <a:rPr sz="2300" spc="-5" dirty="0">
                <a:latin typeface="Arial"/>
                <a:cs typeface="Arial"/>
              </a:rPr>
              <a:t>tổ hợp </a:t>
            </a:r>
            <a:r>
              <a:rPr sz="2300" spc="-10" dirty="0">
                <a:latin typeface="Arial"/>
                <a:cs typeface="Arial"/>
              </a:rPr>
              <a:t>xét  </a:t>
            </a:r>
            <a:r>
              <a:rPr sz="2300" dirty="0">
                <a:latin typeface="Arial"/>
                <a:cs typeface="Arial"/>
              </a:rPr>
              <a:t>tuyển.</a:t>
            </a:r>
          </a:p>
          <a:p>
            <a:pPr marL="241300" indent="-228600" algn="just">
              <a:lnSpc>
                <a:spcPts val="2485"/>
              </a:lnSpc>
              <a:spcBef>
                <a:spcPts val="665"/>
              </a:spcBef>
              <a:buSzPct val="95652"/>
              <a:buFont typeface="Symbol"/>
              <a:buChar char=""/>
              <a:tabLst>
                <a:tab pos="241300" algn="l"/>
              </a:tabLst>
            </a:pPr>
            <a:r>
              <a:rPr sz="2300" dirty="0">
                <a:latin typeface="Arial"/>
                <a:cs typeface="Arial"/>
              </a:rPr>
              <a:t>Thí</a:t>
            </a:r>
            <a:r>
              <a:rPr sz="2300" spc="260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sinh</a:t>
            </a:r>
            <a:r>
              <a:rPr sz="2300" spc="275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ĐKXT</a:t>
            </a:r>
            <a:r>
              <a:rPr sz="2300" spc="229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và</a:t>
            </a:r>
            <a:r>
              <a:rPr sz="2300" spc="2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các</a:t>
            </a:r>
            <a:r>
              <a:rPr sz="2300" spc="275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ngành</a:t>
            </a:r>
            <a:r>
              <a:rPr sz="2300" spc="2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có</a:t>
            </a:r>
            <a:r>
              <a:rPr sz="2300" spc="265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xét</a:t>
            </a:r>
            <a:r>
              <a:rPr sz="2300" spc="270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điểm</a:t>
            </a:r>
            <a:r>
              <a:rPr sz="2300" spc="270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thi</a:t>
            </a:r>
            <a:r>
              <a:rPr sz="2300" spc="280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chứng</a:t>
            </a:r>
            <a:r>
              <a:rPr sz="2300" spc="265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chỉ</a:t>
            </a:r>
            <a:r>
              <a:rPr sz="2300" spc="270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ngoại</a:t>
            </a:r>
            <a:r>
              <a:rPr sz="2300" spc="265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ngữ,</a:t>
            </a:r>
            <a:r>
              <a:rPr sz="2300" spc="26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cần</a:t>
            </a:r>
            <a:r>
              <a:rPr sz="2300" spc="265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ghi</a:t>
            </a:r>
            <a:r>
              <a:rPr sz="2300" spc="265" dirty="0">
                <a:latin typeface="Arial"/>
                <a:cs typeface="Arial"/>
              </a:rPr>
              <a:t> </a:t>
            </a:r>
            <a:r>
              <a:rPr sz="2300" spc="-5" dirty="0">
                <a:latin typeface="Arial"/>
                <a:cs typeface="Arial"/>
              </a:rPr>
              <a:t>điểm</a:t>
            </a:r>
            <a:endParaRPr sz="2300" dirty="0">
              <a:latin typeface="Arial"/>
              <a:cs typeface="Arial"/>
            </a:endParaRPr>
          </a:p>
          <a:p>
            <a:pPr marL="241300" algn="just">
              <a:lnSpc>
                <a:spcPts val="2485"/>
              </a:lnSpc>
            </a:pPr>
            <a:r>
              <a:rPr sz="2300" dirty="0">
                <a:latin typeface="Arial"/>
                <a:cs typeface="Arial"/>
              </a:rPr>
              <a:t>trên phiếu ĐKXT </a:t>
            </a:r>
            <a:r>
              <a:rPr sz="2300" spc="-10" dirty="0">
                <a:latin typeface="Arial"/>
                <a:cs typeface="Arial"/>
              </a:rPr>
              <a:t>và </a:t>
            </a:r>
            <a:r>
              <a:rPr sz="2300" dirty="0">
                <a:latin typeface="Arial"/>
                <a:cs typeface="Arial"/>
              </a:rPr>
              <a:t>nhập lên hệ</a:t>
            </a:r>
            <a:r>
              <a:rPr sz="2300" spc="-17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thống.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16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44907"/>
            <a:ext cx="1090764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dirty="0"/>
              <a:t>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 NHIỆM VỤ CỦA SỞ GDĐT VÀ ĐIỂM TIẾP NHẬN 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60324" y="1447800"/>
            <a:ext cx="11238742" cy="431849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41300" marR="7620" indent="-228600" algn="just">
              <a:lnSpc>
                <a:spcPts val="2160"/>
              </a:lnSpc>
              <a:spcBef>
                <a:spcPts val="375"/>
              </a:spcBef>
              <a:buFont typeface="Symbol"/>
              <a:buChar char=""/>
              <a:tabLst>
                <a:tab pos="241300" algn="l"/>
              </a:tabLst>
            </a:pPr>
            <a:r>
              <a:rPr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sz="20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sz="2000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cước</a:t>
            </a:r>
            <a:r>
              <a:rPr lang="en-US"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THPT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XT,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nguyện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ĐKXT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2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41300" marR="5080" indent="-228600" algn="just">
              <a:lnSpc>
                <a:spcPts val="2160"/>
              </a:lnSpc>
              <a:spcBef>
                <a:spcPts val="1200"/>
              </a:spcBef>
              <a:buFont typeface="Symbol"/>
              <a:buChar char=""/>
              <a:tabLst>
                <a:tab pos="241300" algn="l"/>
              </a:tabLst>
            </a:pP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ĐKXT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an,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nguyện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1,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41300" marR="6350" indent="-228600">
              <a:lnSpc>
                <a:spcPts val="2160"/>
              </a:lnSpc>
              <a:spcBef>
                <a:spcPts val="1205"/>
              </a:spcBef>
              <a:buFont typeface="Symbol"/>
              <a:buChar char=""/>
              <a:tabLst>
                <a:tab pos="241300" algn="l"/>
              </a:tabLst>
            </a:pP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khiếu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sz="20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khiếu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41300" indent="-228600">
              <a:lnSpc>
                <a:spcPts val="2280"/>
              </a:lnSpc>
              <a:spcBef>
                <a:spcPts val="325"/>
              </a:spcBef>
              <a:buFont typeface="Symbol"/>
              <a:buChar char=""/>
              <a:tabLst>
                <a:tab pos="241300" algn="l"/>
              </a:tabLst>
            </a:pP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trúng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nộp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THPT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sz="2000" spc="-2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41300" indent="-228600">
              <a:lnSpc>
                <a:spcPts val="2280"/>
              </a:lnSpc>
              <a:buFont typeface="Symbol"/>
              <a:buChar char=""/>
              <a:tabLst>
                <a:tab pos="241300" algn="l"/>
              </a:tabLst>
            </a:pP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đợt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đợt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sz="2000" spc="-2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9525" indent="-228600">
              <a:lnSpc>
                <a:spcPts val="2160"/>
              </a:lnSpc>
              <a:spcBef>
                <a:spcPts val="635"/>
              </a:spcBef>
              <a:buFont typeface="Symbol"/>
              <a:buChar char=""/>
              <a:tabLst>
                <a:tab pos="241300" algn="l"/>
              </a:tabLst>
            </a:pP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nộp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ĐKXT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ƯTXT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GDĐT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sz="2000" spc="-1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Font typeface="Symbol"/>
              <a:buChar char=""/>
              <a:tabLst>
                <a:tab pos="241300" algn="l"/>
              </a:tabLst>
            </a:pP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trúng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sz="2000" spc="-2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17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08330"/>
            <a:ext cx="29571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4" dirty="0"/>
              <a:t>Thông </a:t>
            </a:r>
            <a:r>
              <a:rPr sz="3600" spc="10" dirty="0"/>
              <a:t>tin </a:t>
            </a:r>
            <a:r>
              <a:rPr sz="3600" spc="-140" dirty="0"/>
              <a:t>hỗ</a:t>
            </a:r>
            <a:r>
              <a:rPr sz="3600" spc="-625" dirty="0"/>
              <a:t> </a:t>
            </a:r>
            <a:r>
              <a:rPr sz="3600" spc="-75" dirty="0"/>
              <a:t>trợ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21386" y="294259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rlito"/>
                <a:cs typeface="Carlito"/>
              </a:rPr>
              <a:t>19</a:t>
            </a:r>
            <a:endParaRPr sz="1200">
              <a:latin typeface="Carlito"/>
              <a:cs typeface="Carlito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392037"/>
              </p:ext>
            </p:extLst>
          </p:nvPr>
        </p:nvGraphicFramePr>
        <p:xfrm>
          <a:off x="575043" y="990601"/>
          <a:ext cx="11189334" cy="48890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0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8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6425">
                <a:tc gridSpan="2">
                  <a:txBody>
                    <a:bodyPr/>
                    <a:lstStyle/>
                    <a:p>
                      <a:pPr marL="6847205">
                        <a:lnSpc>
                          <a:spcPct val="100000"/>
                        </a:lnSpc>
                        <a:spcBef>
                          <a:spcPts val="1939"/>
                        </a:spcBef>
                      </a:pPr>
                      <a:r>
                        <a:rPr sz="24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Thông </a:t>
                      </a:r>
                      <a:r>
                        <a:rPr sz="24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tin </a:t>
                      </a:r>
                      <a:r>
                        <a:rPr sz="24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hỗ</a:t>
                      </a:r>
                      <a:r>
                        <a:rPr sz="2400" b="1" spc="-4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trợ</a:t>
                      </a:r>
                      <a:endParaRPr sz="2400" dirty="0">
                        <a:solidFill>
                          <a:srgbClr val="FFFF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46379" marB="0">
                    <a:solidFill>
                      <a:srgbClr val="EC7C3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645">
                <a:tc>
                  <a:txBody>
                    <a:bodyPr/>
                    <a:lstStyle/>
                    <a:p>
                      <a:pPr marL="699135" algn="ctr">
                        <a:lnSpc>
                          <a:spcPct val="100000"/>
                        </a:lnSpc>
                        <a:spcBef>
                          <a:spcPts val="1945"/>
                        </a:spcBef>
                      </a:pPr>
                      <a:r>
                        <a:rPr lang="en-US" sz="2800" spc="-10" dirty="0" err="1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Hỗ</a:t>
                      </a:r>
                      <a:r>
                        <a:rPr lang="en-US" sz="2800" spc="-1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800" spc="-10" dirty="0" err="1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trợ</a:t>
                      </a:r>
                      <a:r>
                        <a:rPr lang="en-US" sz="2800" spc="-10" baseline="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800" spc="-10" baseline="0" dirty="0" err="1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kỹ</a:t>
                      </a:r>
                      <a:r>
                        <a:rPr lang="en-US" sz="2800" spc="-10" baseline="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800" spc="-10" baseline="0" dirty="0" err="1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thuật</a:t>
                      </a:r>
                      <a:endParaRPr lang="en-US" sz="2800" spc="-10" dirty="0" smtClean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  <a:p>
                      <a:pPr marL="699135" algn="ctr">
                        <a:lnSpc>
                          <a:spcPct val="100000"/>
                        </a:lnSpc>
                        <a:spcBef>
                          <a:spcPts val="1945"/>
                        </a:spcBef>
                      </a:pPr>
                      <a:r>
                        <a:rPr lang="en-US" sz="2800" spc="-10" dirty="0" err="1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Phòng</a:t>
                      </a:r>
                      <a:r>
                        <a:rPr lang="en-US" sz="2800" spc="-10" baseline="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QLCL –CNTT </a:t>
                      </a:r>
                      <a:r>
                        <a:rPr sz="2800" spc="-10" dirty="0" err="1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Sở</a:t>
                      </a:r>
                      <a:r>
                        <a:rPr sz="2800" spc="-1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GD&amp;Đ</a:t>
                      </a:r>
                      <a:r>
                        <a:rPr lang="en-US" sz="2800" spc="-5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</a:p>
                    <a:p>
                      <a:pPr marL="699135" algn="ctr">
                        <a:lnSpc>
                          <a:spcPct val="100000"/>
                        </a:lnSpc>
                        <a:spcBef>
                          <a:spcPts val="1945"/>
                        </a:spcBef>
                      </a:pPr>
                      <a:endParaRPr lang="en-US" sz="2800" spc="-5" dirty="0" smtClean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47015" marB="0">
                    <a:lnL w="6350">
                      <a:solidFill>
                        <a:srgbClr val="EC7C30"/>
                      </a:solidFill>
                      <a:prstDash val="solid"/>
                    </a:lnL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6325" marR="1602105" indent="-28702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76325" algn="l"/>
                        </a:tabLst>
                        <a:defRPr/>
                      </a:pPr>
                      <a:r>
                        <a:rPr lang="en-US" sz="2800" spc="-5" dirty="0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2800" spc="-5" dirty="0" smtClean="0">
                          <a:solidFill>
                            <a:srgbClr val="7E7E7E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lang="en-US" sz="2800" spc="-5" dirty="0" err="1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Vũ</a:t>
                      </a:r>
                      <a:r>
                        <a:rPr lang="en-US" sz="2800" spc="-5" dirty="0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800" spc="-5" dirty="0" err="1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Thị</a:t>
                      </a:r>
                      <a:r>
                        <a:rPr lang="en-US" sz="2800" spc="-5" dirty="0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800" spc="-5" dirty="0" err="1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Nhinh</a:t>
                      </a:r>
                      <a:r>
                        <a:rPr lang="en-US" sz="2800" spc="-5" dirty="0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lang="en-US" sz="2800" spc="-55" dirty="0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Arial"/>
                          <a:cs typeface="Arial"/>
                        </a:rPr>
                        <a:t>0346594338 </a:t>
                      </a:r>
                      <a:r>
                        <a:rPr lang="en-US" sz="2800" u="heavy" dirty="0" smtClean="0">
                          <a:solidFill>
                            <a:srgbClr val="0462C1"/>
                          </a:solidFill>
                          <a:uFill>
                            <a:solidFill>
                              <a:srgbClr val="0462C1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nhinhvt@viettel.com.vn</a:t>
                      </a:r>
                      <a:endParaRPr lang="en-US" sz="2800" dirty="0" smtClean="0">
                        <a:latin typeface="Arial"/>
                        <a:cs typeface="Arial"/>
                      </a:endParaRPr>
                    </a:p>
                    <a:p>
                      <a:pPr marL="1076325" marR="1602105" indent="-28702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076325" algn="l"/>
                        </a:tabLst>
                      </a:pPr>
                      <a:r>
                        <a:rPr lang="en-US" sz="2800" spc="-5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- 0262. 3844727</a:t>
                      </a:r>
                    </a:p>
                    <a:p>
                      <a:pPr marL="1076325" marR="1602105" indent="-287020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076325" algn="l"/>
                        </a:tabLst>
                      </a:pPr>
                      <a:r>
                        <a:rPr sz="28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 </a:t>
                      </a:r>
                      <a:endParaRPr lang="en-US" sz="2800" u="heavy" dirty="0" smtClean="0">
                        <a:solidFill>
                          <a:srgbClr val="FF0000"/>
                        </a:solidFill>
                        <a:uFill>
                          <a:solidFill>
                            <a:srgbClr val="0462C1"/>
                          </a:solidFill>
                        </a:uFill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839">
                <a:tc>
                  <a:txBody>
                    <a:bodyPr/>
                    <a:lstStyle/>
                    <a:p>
                      <a:pPr marL="699135" algn="ctr">
                        <a:lnSpc>
                          <a:spcPct val="100000"/>
                        </a:lnSpc>
                      </a:pPr>
                      <a:r>
                        <a:rPr sz="2800" spc="-5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Điểm</a:t>
                      </a:r>
                      <a:r>
                        <a:rPr sz="2800" spc="-45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TNHS</a:t>
                      </a:r>
                      <a:endParaRPr sz="28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6350">
                      <a:solidFill>
                        <a:srgbClr val="EC7C30"/>
                      </a:solidFill>
                      <a:prstDash val="solid"/>
                    </a:lnL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305">
                        <a:lnSpc>
                          <a:spcPct val="100000"/>
                        </a:lnSpc>
                      </a:pPr>
                      <a:r>
                        <a:rPr sz="2800" spc="-5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2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Hotline: 18008000 </a:t>
                      </a:r>
                      <a:r>
                        <a:rPr sz="2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nhánh số</a:t>
                      </a:r>
                      <a:r>
                        <a:rPr sz="2800" spc="-27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8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0293">
                <a:tc>
                  <a:txBody>
                    <a:bodyPr/>
                    <a:lstStyle/>
                    <a:p>
                      <a:pPr marL="695325" algn="ctr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2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Thí sinh</a:t>
                      </a:r>
                      <a:endParaRPr sz="28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11454" marB="0">
                    <a:lnL w="6350">
                      <a:solidFill>
                        <a:srgbClr val="EC7C30"/>
                      </a:solidFill>
                      <a:prstDash val="solid"/>
                    </a:lnL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9305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2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- Hotline: 18008000 </a:t>
                      </a:r>
                      <a:r>
                        <a:rPr sz="2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nhánh số</a:t>
                      </a:r>
                      <a:r>
                        <a:rPr sz="2800" spc="-27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28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11454" marB="0"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0" y="3540505"/>
            <a:ext cx="1287780" cy="3317875"/>
          </a:xfrm>
          <a:custGeom>
            <a:avLst/>
            <a:gdLst/>
            <a:ahLst/>
            <a:cxnLst/>
            <a:rect l="l" t="t" r="r" b="b"/>
            <a:pathLst>
              <a:path w="1287779" h="3317875">
                <a:moveTo>
                  <a:pt x="1287018" y="867664"/>
                </a:moveTo>
                <a:lnTo>
                  <a:pt x="1284605" y="863092"/>
                </a:lnTo>
                <a:lnTo>
                  <a:pt x="1279779" y="864362"/>
                </a:lnTo>
                <a:lnTo>
                  <a:pt x="1272336" y="866711"/>
                </a:lnTo>
                <a:lnTo>
                  <a:pt x="1211351" y="909599"/>
                </a:lnTo>
                <a:lnTo>
                  <a:pt x="1170647" y="941349"/>
                </a:lnTo>
                <a:lnTo>
                  <a:pt x="1130134" y="973353"/>
                </a:lnTo>
                <a:lnTo>
                  <a:pt x="1089850" y="1005662"/>
                </a:lnTo>
                <a:lnTo>
                  <a:pt x="1049832" y="1038301"/>
                </a:lnTo>
                <a:lnTo>
                  <a:pt x="1010094" y="1071308"/>
                </a:lnTo>
                <a:lnTo>
                  <a:pt x="970673" y="1104722"/>
                </a:lnTo>
                <a:lnTo>
                  <a:pt x="931608" y="1138555"/>
                </a:lnTo>
                <a:lnTo>
                  <a:pt x="836295" y="1223225"/>
                </a:lnTo>
                <a:lnTo>
                  <a:pt x="774827" y="1277366"/>
                </a:lnTo>
                <a:lnTo>
                  <a:pt x="769747" y="1280795"/>
                </a:lnTo>
                <a:lnTo>
                  <a:pt x="755904" y="1286510"/>
                </a:lnTo>
                <a:lnTo>
                  <a:pt x="751078" y="1284859"/>
                </a:lnTo>
                <a:lnTo>
                  <a:pt x="744855" y="1270215"/>
                </a:lnTo>
                <a:lnTo>
                  <a:pt x="735965" y="1251585"/>
                </a:lnTo>
                <a:lnTo>
                  <a:pt x="710438" y="1219327"/>
                </a:lnTo>
                <a:lnTo>
                  <a:pt x="676300" y="1189850"/>
                </a:lnTo>
                <a:lnTo>
                  <a:pt x="641375" y="1161326"/>
                </a:lnTo>
                <a:lnTo>
                  <a:pt x="552678" y="1091285"/>
                </a:lnTo>
                <a:lnTo>
                  <a:pt x="541782" y="1083183"/>
                </a:lnTo>
                <a:lnTo>
                  <a:pt x="539750" y="1084453"/>
                </a:lnTo>
                <a:lnTo>
                  <a:pt x="539242" y="1096264"/>
                </a:lnTo>
                <a:lnTo>
                  <a:pt x="545338" y="1105154"/>
                </a:lnTo>
                <a:lnTo>
                  <a:pt x="554050" y="1116596"/>
                </a:lnTo>
                <a:lnTo>
                  <a:pt x="563270" y="1127620"/>
                </a:lnTo>
                <a:lnTo>
                  <a:pt x="582168" y="1149223"/>
                </a:lnTo>
                <a:lnTo>
                  <a:pt x="615467" y="1187932"/>
                </a:lnTo>
                <a:lnTo>
                  <a:pt x="649262" y="1226185"/>
                </a:lnTo>
                <a:lnTo>
                  <a:pt x="683793" y="1263777"/>
                </a:lnTo>
                <a:lnTo>
                  <a:pt x="723011" y="1304163"/>
                </a:lnTo>
                <a:lnTo>
                  <a:pt x="722249" y="1308735"/>
                </a:lnTo>
                <a:lnTo>
                  <a:pt x="725678" y="1323467"/>
                </a:lnTo>
                <a:lnTo>
                  <a:pt x="732790" y="1331976"/>
                </a:lnTo>
                <a:lnTo>
                  <a:pt x="732790" y="1337056"/>
                </a:lnTo>
                <a:lnTo>
                  <a:pt x="721334" y="1385976"/>
                </a:lnTo>
                <a:lnTo>
                  <a:pt x="709549" y="1429639"/>
                </a:lnTo>
                <a:lnTo>
                  <a:pt x="699160" y="1466418"/>
                </a:lnTo>
                <a:lnTo>
                  <a:pt x="687463" y="1502765"/>
                </a:lnTo>
                <a:lnTo>
                  <a:pt x="662432" y="1574927"/>
                </a:lnTo>
                <a:lnTo>
                  <a:pt x="647280" y="1621497"/>
                </a:lnTo>
                <a:lnTo>
                  <a:pt x="633514" y="1668462"/>
                </a:lnTo>
                <a:lnTo>
                  <a:pt x="593229" y="1813293"/>
                </a:lnTo>
                <a:lnTo>
                  <a:pt x="580364" y="1864067"/>
                </a:lnTo>
                <a:lnTo>
                  <a:pt x="568337" y="1915058"/>
                </a:lnTo>
                <a:lnTo>
                  <a:pt x="556895" y="1966214"/>
                </a:lnTo>
                <a:lnTo>
                  <a:pt x="551942" y="1996694"/>
                </a:lnTo>
                <a:lnTo>
                  <a:pt x="550926" y="1998726"/>
                </a:lnTo>
                <a:lnTo>
                  <a:pt x="555371" y="1999869"/>
                </a:lnTo>
                <a:lnTo>
                  <a:pt x="556260" y="1996186"/>
                </a:lnTo>
                <a:lnTo>
                  <a:pt x="564527" y="1973961"/>
                </a:lnTo>
                <a:lnTo>
                  <a:pt x="568312" y="1962721"/>
                </a:lnTo>
                <a:lnTo>
                  <a:pt x="571754" y="1951355"/>
                </a:lnTo>
                <a:lnTo>
                  <a:pt x="584619" y="1905342"/>
                </a:lnTo>
                <a:lnTo>
                  <a:pt x="597763" y="1859368"/>
                </a:lnTo>
                <a:lnTo>
                  <a:pt x="624789" y="1767598"/>
                </a:lnTo>
                <a:lnTo>
                  <a:pt x="652729" y="1676082"/>
                </a:lnTo>
                <a:lnTo>
                  <a:pt x="667004" y="1630426"/>
                </a:lnTo>
                <a:lnTo>
                  <a:pt x="683158" y="1580210"/>
                </a:lnTo>
                <a:lnTo>
                  <a:pt x="699897" y="1530184"/>
                </a:lnTo>
                <a:lnTo>
                  <a:pt x="717435" y="1480439"/>
                </a:lnTo>
                <a:lnTo>
                  <a:pt x="735952" y="1431023"/>
                </a:lnTo>
                <a:lnTo>
                  <a:pt x="755650" y="1382014"/>
                </a:lnTo>
                <a:lnTo>
                  <a:pt x="770382" y="1350899"/>
                </a:lnTo>
                <a:lnTo>
                  <a:pt x="779780" y="1352169"/>
                </a:lnTo>
                <a:lnTo>
                  <a:pt x="780669" y="1359027"/>
                </a:lnTo>
                <a:lnTo>
                  <a:pt x="783844" y="1371600"/>
                </a:lnTo>
                <a:lnTo>
                  <a:pt x="783082" y="1379982"/>
                </a:lnTo>
                <a:lnTo>
                  <a:pt x="782701" y="1388237"/>
                </a:lnTo>
                <a:lnTo>
                  <a:pt x="784034" y="2737447"/>
                </a:lnTo>
                <a:lnTo>
                  <a:pt x="784225" y="2787142"/>
                </a:lnTo>
                <a:lnTo>
                  <a:pt x="877697" y="2783040"/>
                </a:lnTo>
                <a:lnTo>
                  <a:pt x="831938" y="1537093"/>
                </a:lnTo>
                <a:lnTo>
                  <a:pt x="825246" y="1379982"/>
                </a:lnTo>
                <a:lnTo>
                  <a:pt x="826262" y="1378458"/>
                </a:lnTo>
                <a:lnTo>
                  <a:pt x="837819" y="1383157"/>
                </a:lnTo>
                <a:lnTo>
                  <a:pt x="850811" y="1385862"/>
                </a:lnTo>
                <a:lnTo>
                  <a:pt x="862393" y="1383576"/>
                </a:lnTo>
                <a:lnTo>
                  <a:pt x="873099" y="1378204"/>
                </a:lnTo>
                <a:lnTo>
                  <a:pt x="885698" y="1370203"/>
                </a:lnTo>
                <a:lnTo>
                  <a:pt x="886968" y="1359662"/>
                </a:lnTo>
                <a:lnTo>
                  <a:pt x="885952" y="1354709"/>
                </a:lnTo>
                <a:lnTo>
                  <a:pt x="880351" y="1340802"/>
                </a:lnTo>
                <a:lnTo>
                  <a:pt x="867918" y="1304417"/>
                </a:lnTo>
                <a:lnTo>
                  <a:pt x="862330" y="1301877"/>
                </a:lnTo>
                <a:lnTo>
                  <a:pt x="847852" y="1306449"/>
                </a:lnTo>
                <a:lnTo>
                  <a:pt x="837184" y="1315212"/>
                </a:lnTo>
                <a:lnTo>
                  <a:pt x="834771" y="1316990"/>
                </a:lnTo>
                <a:lnTo>
                  <a:pt x="832993" y="1317752"/>
                </a:lnTo>
                <a:lnTo>
                  <a:pt x="817333" y="1312189"/>
                </a:lnTo>
                <a:lnTo>
                  <a:pt x="800354" y="1306957"/>
                </a:lnTo>
                <a:lnTo>
                  <a:pt x="801243" y="1305306"/>
                </a:lnTo>
                <a:lnTo>
                  <a:pt x="808990" y="1297305"/>
                </a:lnTo>
                <a:lnTo>
                  <a:pt x="815340" y="1293114"/>
                </a:lnTo>
                <a:lnTo>
                  <a:pt x="821817" y="1289431"/>
                </a:lnTo>
                <a:lnTo>
                  <a:pt x="843546" y="1275461"/>
                </a:lnTo>
                <a:lnTo>
                  <a:pt x="864044" y="1259954"/>
                </a:lnTo>
                <a:lnTo>
                  <a:pt x="883386" y="1243088"/>
                </a:lnTo>
                <a:lnTo>
                  <a:pt x="901700" y="1225042"/>
                </a:lnTo>
                <a:lnTo>
                  <a:pt x="940866" y="1184706"/>
                </a:lnTo>
                <a:lnTo>
                  <a:pt x="980516" y="1144866"/>
                </a:lnTo>
                <a:lnTo>
                  <a:pt x="1020660" y="1105509"/>
                </a:lnTo>
                <a:lnTo>
                  <a:pt x="1061339" y="1066673"/>
                </a:lnTo>
                <a:lnTo>
                  <a:pt x="1102042" y="1029195"/>
                </a:lnTo>
                <a:lnTo>
                  <a:pt x="1143495" y="992441"/>
                </a:lnTo>
                <a:lnTo>
                  <a:pt x="1185405" y="956157"/>
                </a:lnTo>
                <a:lnTo>
                  <a:pt x="1274445" y="879602"/>
                </a:lnTo>
                <a:lnTo>
                  <a:pt x="1285367" y="869442"/>
                </a:lnTo>
                <a:lnTo>
                  <a:pt x="1287018" y="867664"/>
                </a:lnTo>
                <a:close/>
              </a:path>
              <a:path w="1287779" h="3317875">
                <a:moveTo>
                  <a:pt x="1287526" y="7874"/>
                </a:moveTo>
                <a:lnTo>
                  <a:pt x="1283462" y="0"/>
                </a:lnTo>
                <a:lnTo>
                  <a:pt x="1275207" y="2159"/>
                </a:lnTo>
                <a:lnTo>
                  <a:pt x="1262367" y="6235"/>
                </a:lnTo>
                <a:lnTo>
                  <a:pt x="1227709" y="25781"/>
                </a:lnTo>
                <a:lnTo>
                  <a:pt x="1148511" y="86969"/>
                </a:lnTo>
                <a:lnTo>
                  <a:pt x="1069695" y="148666"/>
                </a:lnTo>
                <a:lnTo>
                  <a:pt x="991311" y="210959"/>
                </a:lnTo>
                <a:lnTo>
                  <a:pt x="913460" y="273913"/>
                </a:lnTo>
                <a:lnTo>
                  <a:pt x="874750" y="305663"/>
                </a:lnTo>
                <a:lnTo>
                  <a:pt x="836206" y="337616"/>
                </a:lnTo>
                <a:lnTo>
                  <a:pt x="797826" y="369773"/>
                </a:lnTo>
                <a:lnTo>
                  <a:pt x="759625" y="402158"/>
                </a:lnTo>
                <a:lnTo>
                  <a:pt x="721614" y="434759"/>
                </a:lnTo>
                <a:lnTo>
                  <a:pt x="683806" y="467601"/>
                </a:lnTo>
                <a:lnTo>
                  <a:pt x="646214" y="500697"/>
                </a:lnTo>
                <a:lnTo>
                  <a:pt x="569937" y="568960"/>
                </a:lnTo>
                <a:lnTo>
                  <a:pt x="413131" y="707263"/>
                </a:lnTo>
                <a:lnTo>
                  <a:pt x="377291" y="726986"/>
                </a:lnTo>
                <a:lnTo>
                  <a:pt x="369595" y="726147"/>
                </a:lnTo>
                <a:lnTo>
                  <a:pt x="363474" y="721525"/>
                </a:lnTo>
                <a:lnTo>
                  <a:pt x="358648" y="712851"/>
                </a:lnTo>
                <a:lnTo>
                  <a:pt x="353822" y="701992"/>
                </a:lnTo>
                <a:lnTo>
                  <a:pt x="338455" y="669798"/>
                </a:lnTo>
                <a:lnTo>
                  <a:pt x="307428" y="626605"/>
                </a:lnTo>
                <a:lnTo>
                  <a:pt x="255409" y="580148"/>
                </a:lnTo>
                <a:lnTo>
                  <a:pt x="215722" y="546849"/>
                </a:lnTo>
                <a:lnTo>
                  <a:pt x="175514" y="514197"/>
                </a:lnTo>
                <a:lnTo>
                  <a:pt x="33032" y="401408"/>
                </a:lnTo>
                <a:lnTo>
                  <a:pt x="3937" y="379476"/>
                </a:lnTo>
                <a:lnTo>
                  <a:pt x="508" y="381762"/>
                </a:lnTo>
                <a:lnTo>
                  <a:pt x="0" y="391922"/>
                </a:lnTo>
                <a:lnTo>
                  <a:pt x="596" y="399059"/>
                </a:lnTo>
                <a:lnTo>
                  <a:pt x="25019" y="437007"/>
                </a:lnTo>
                <a:lnTo>
                  <a:pt x="73533" y="493395"/>
                </a:lnTo>
                <a:lnTo>
                  <a:pt x="106210" y="531596"/>
                </a:lnTo>
                <a:lnTo>
                  <a:pt x="139090" y="569582"/>
                </a:lnTo>
                <a:lnTo>
                  <a:pt x="172288" y="607314"/>
                </a:lnTo>
                <a:lnTo>
                  <a:pt x="205854" y="644702"/>
                </a:lnTo>
                <a:lnTo>
                  <a:pt x="239903" y="681685"/>
                </a:lnTo>
                <a:lnTo>
                  <a:pt x="274497" y="718185"/>
                </a:lnTo>
                <a:lnTo>
                  <a:pt x="315976" y="760476"/>
                </a:lnTo>
                <a:lnTo>
                  <a:pt x="314833" y="768350"/>
                </a:lnTo>
                <a:lnTo>
                  <a:pt x="318033" y="782370"/>
                </a:lnTo>
                <a:lnTo>
                  <a:pt x="320078" y="789127"/>
                </a:lnTo>
                <a:lnTo>
                  <a:pt x="322961" y="795489"/>
                </a:lnTo>
                <a:lnTo>
                  <a:pt x="327025" y="801370"/>
                </a:lnTo>
                <a:lnTo>
                  <a:pt x="330441" y="806996"/>
                </a:lnTo>
                <a:lnTo>
                  <a:pt x="332028" y="813041"/>
                </a:lnTo>
                <a:lnTo>
                  <a:pt x="332193" y="819365"/>
                </a:lnTo>
                <a:lnTo>
                  <a:pt x="331343" y="825754"/>
                </a:lnTo>
                <a:lnTo>
                  <a:pt x="322897" y="863815"/>
                </a:lnTo>
                <a:lnTo>
                  <a:pt x="313232" y="901547"/>
                </a:lnTo>
                <a:lnTo>
                  <a:pt x="292862" y="976757"/>
                </a:lnTo>
                <a:lnTo>
                  <a:pt x="278777" y="1027582"/>
                </a:lnTo>
                <a:lnTo>
                  <a:pt x="263118" y="1077899"/>
                </a:lnTo>
                <a:lnTo>
                  <a:pt x="246380" y="1127848"/>
                </a:lnTo>
                <a:lnTo>
                  <a:pt x="211709" y="1227328"/>
                </a:lnTo>
                <a:lnTo>
                  <a:pt x="196392" y="1273073"/>
                </a:lnTo>
                <a:lnTo>
                  <a:pt x="182067" y="1319123"/>
                </a:lnTo>
                <a:lnTo>
                  <a:pt x="168490" y="1365389"/>
                </a:lnTo>
                <a:lnTo>
                  <a:pt x="129705" y="1504797"/>
                </a:lnTo>
                <a:lnTo>
                  <a:pt x="102616" y="1600911"/>
                </a:lnTo>
                <a:lnTo>
                  <a:pt x="89306" y="1650784"/>
                </a:lnTo>
                <a:lnTo>
                  <a:pt x="76581" y="1700796"/>
                </a:lnTo>
                <a:lnTo>
                  <a:pt x="64363" y="1750936"/>
                </a:lnTo>
                <a:lnTo>
                  <a:pt x="52565" y="1801190"/>
                </a:lnTo>
                <a:lnTo>
                  <a:pt x="41122" y="1851533"/>
                </a:lnTo>
                <a:lnTo>
                  <a:pt x="29972" y="1901952"/>
                </a:lnTo>
                <a:lnTo>
                  <a:pt x="21463" y="1954530"/>
                </a:lnTo>
                <a:lnTo>
                  <a:pt x="19685" y="1958086"/>
                </a:lnTo>
                <a:lnTo>
                  <a:pt x="27305" y="1960118"/>
                </a:lnTo>
                <a:lnTo>
                  <a:pt x="28067" y="1956435"/>
                </a:lnTo>
                <a:lnTo>
                  <a:pt x="43129" y="1915388"/>
                </a:lnTo>
                <a:lnTo>
                  <a:pt x="49618" y="1896021"/>
                </a:lnTo>
                <a:lnTo>
                  <a:pt x="55499" y="1876425"/>
                </a:lnTo>
                <a:lnTo>
                  <a:pt x="83845" y="1775396"/>
                </a:lnTo>
                <a:lnTo>
                  <a:pt x="112890" y="1674545"/>
                </a:lnTo>
                <a:lnTo>
                  <a:pt x="142621" y="1573885"/>
                </a:lnTo>
                <a:lnTo>
                  <a:pt x="172986" y="1473390"/>
                </a:lnTo>
                <a:lnTo>
                  <a:pt x="203987" y="1373073"/>
                </a:lnTo>
                <a:lnTo>
                  <a:pt x="235051" y="1274826"/>
                </a:lnTo>
                <a:lnTo>
                  <a:pt x="250659" y="1226794"/>
                </a:lnTo>
                <a:lnTo>
                  <a:pt x="266585" y="1178864"/>
                </a:lnTo>
                <a:lnTo>
                  <a:pt x="282892" y="1131074"/>
                </a:lnTo>
                <a:lnTo>
                  <a:pt x="299631" y="1083437"/>
                </a:lnTo>
                <a:lnTo>
                  <a:pt x="316877" y="1035977"/>
                </a:lnTo>
                <a:lnTo>
                  <a:pt x="334695" y="988720"/>
                </a:lnTo>
                <a:lnTo>
                  <a:pt x="353123" y="941666"/>
                </a:lnTo>
                <a:lnTo>
                  <a:pt x="379882" y="876935"/>
                </a:lnTo>
                <a:lnTo>
                  <a:pt x="400443" y="843191"/>
                </a:lnTo>
                <a:lnTo>
                  <a:pt x="406527" y="842264"/>
                </a:lnTo>
                <a:lnTo>
                  <a:pt x="413766" y="843280"/>
                </a:lnTo>
                <a:lnTo>
                  <a:pt x="415544" y="855091"/>
                </a:lnTo>
                <a:lnTo>
                  <a:pt x="417449" y="862711"/>
                </a:lnTo>
                <a:lnTo>
                  <a:pt x="419214" y="873328"/>
                </a:lnTo>
                <a:lnTo>
                  <a:pt x="419735" y="884021"/>
                </a:lnTo>
                <a:lnTo>
                  <a:pt x="419481" y="894753"/>
                </a:lnTo>
                <a:lnTo>
                  <a:pt x="418973" y="905510"/>
                </a:lnTo>
                <a:lnTo>
                  <a:pt x="421309" y="3266465"/>
                </a:lnTo>
                <a:lnTo>
                  <a:pt x="421513" y="3317494"/>
                </a:lnTo>
                <a:lnTo>
                  <a:pt x="582549" y="3310420"/>
                </a:lnTo>
                <a:lnTo>
                  <a:pt x="503872" y="1163675"/>
                </a:lnTo>
                <a:lnTo>
                  <a:pt x="493395" y="912749"/>
                </a:lnTo>
                <a:lnTo>
                  <a:pt x="493229" y="899985"/>
                </a:lnTo>
                <a:lnTo>
                  <a:pt x="495617" y="893559"/>
                </a:lnTo>
                <a:lnTo>
                  <a:pt x="501992" y="892733"/>
                </a:lnTo>
                <a:lnTo>
                  <a:pt x="513842" y="896747"/>
                </a:lnTo>
                <a:lnTo>
                  <a:pt x="536244" y="901382"/>
                </a:lnTo>
                <a:lnTo>
                  <a:pt x="574598" y="888174"/>
                </a:lnTo>
                <a:lnTo>
                  <a:pt x="597789" y="858354"/>
                </a:lnTo>
                <a:lnTo>
                  <a:pt x="597103" y="851979"/>
                </a:lnTo>
                <a:lnTo>
                  <a:pt x="595668" y="845807"/>
                </a:lnTo>
                <a:lnTo>
                  <a:pt x="593598" y="839851"/>
                </a:lnTo>
                <a:lnTo>
                  <a:pt x="587184" y="823658"/>
                </a:lnTo>
                <a:lnTo>
                  <a:pt x="581342" y="807275"/>
                </a:lnTo>
                <a:lnTo>
                  <a:pt x="570230" y="774319"/>
                </a:lnTo>
                <a:lnTo>
                  <a:pt x="565823" y="766013"/>
                </a:lnTo>
                <a:lnTo>
                  <a:pt x="559714" y="761034"/>
                </a:lnTo>
                <a:lnTo>
                  <a:pt x="551929" y="759371"/>
                </a:lnTo>
                <a:lnTo>
                  <a:pt x="542544" y="760984"/>
                </a:lnTo>
                <a:lnTo>
                  <a:pt x="534339" y="764298"/>
                </a:lnTo>
                <a:lnTo>
                  <a:pt x="526770" y="768781"/>
                </a:lnTo>
                <a:lnTo>
                  <a:pt x="519658" y="774014"/>
                </a:lnTo>
                <a:lnTo>
                  <a:pt x="508635" y="782701"/>
                </a:lnTo>
                <a:lnTo>
                  <a:pt x="505460" y="783844"/>
                </a:lnTo>
                <a:lnTo>
                  <a:pt x="478561" y="774382"/>
                </a:lnTo>
                <a:lnTo>
                  <a:pt x="456819" y="767588"/>
                </a:lnTo>
                <a:lnTo>
                  <a:pt x="449326" y="765429"/>
                </a:lnTo>
                <a:lnTo>
                  <a:pt x="450723" y="762508"/>
                </a:lnTo>
                <a:lnTo>
                  <a:pt x="486283" y="734949"/>
                </a:lnTo>
                <a:lnTo>
                  <a:pt x="523646" y="710946"/>
                </a:lnTo>
                <a:lnTo>
                  <a:pt x="558927" y="684276"/>
                </a:lnTo>
                <a:lnTo>
                  <a:pt x="592289" y="655231"/>
                </a:lnTo>
                <a:lnTo>
                  <a:pt x="623951" y="624078"/>
                </a:lnTo>
                <a:lnTo>
                  <a:pt x="657529" y="589229"/>
                </a:lnTo>
                <a:lnTo>
                  <a:pt x="691324" y="554558"/>
                </a:lnTo>
                <a:lnTo>
                  <a:pt x="725335" y="520103"/>
                </a:lnTo>
                <a:lnTo>
                  <a:pt x="759561" y="485851"/>
                </a:lnTo>
                <a:lnTo>
                  <a:pt x="794029" y="451802"/>
                </a:lnTo>
                <a:lnTo>
                  <a:pt x="828738" y="417982"/>
                </a:lnTo>
                <a:lnTo>
                  <a:pt x="863688" y="384390"/>
                </a:lnTo>
                <a:lnTo>
                  <a:pt x="898906" y="351028"/>
                </a:lnTo>
                <a:lnTo>
                  <a:pt x="937641" y="314896"/>
                </a:lnTo>
                <a:lnTo>
                  <a:pt x="976858" y="279234"/>
                </a:lnTo>
                <a:lnTo>
                  <a:pt x="1016457" y="243967"/>
                </a:lnTo>
                <a:lnTo>
                  <a:pt x="1056360" y="209003"/>
                </a:lnTo>
                <a:lnTo>
                  <a:pt x="1263713" y="30276"/>
                </a:lnTo>
                <a:lnTo>
                  <a:pt x="1282192" y="13462"/>
                </a:lnTo>
                <a:lnTo>
                  <a:pt x="1287526" y="7874"/>
                </a:lnTo>
                <a:close/>
              </a:path>
            </a:pathLst>
          </a:custGeom>
          <a:solidFill>
            <a:srgbClr val="5C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825751"/>
            <a:ext cx="12153900" cy="1381125"/>
          </a:xfrm>
          <a:custGeom>
            <a:avLst/>
            <a:gdLst/>
            <a:ahLst/>
            <a:cxnLst/>
            <a:rect l="l" t="t" r="r" b="b"/>
            <a:pathLst>
              <a:path w="12153900" h="1381125">
                <a:moveTo>
                  <a:pt x="12153900" y="0"/>
                </a:moveTo>
                <a:lnTo>
                  <a:pt x="0" y="0"/>
                </a:lnTo>
                <a:lnTo>
                  <a:pt x="0" y="1380744"/>
                </a:lnTo>
                <a:lnTo>
                  <a:pt x="12153900" y="1380744"/>
                </a:lnTo>
                <a:lnTo>
                  <a:pt x="12153900" y="0"/>
                </a:lnTo>
                <a:close/>
              </a:path>
            </a:pathLst>
          </a:custGeom>
          <a:solidFill>
            <a:srgbClr val="2CB8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06598" y="2097989"/>
            <a:ext cx="63017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FF"/>
                </a:solidFill>
              </a:rPr>
              <a:t>TRÂN TRỌNG CẢM</a:t>
            </a:r>
            <a:r>
              <a:rPr sz="4400" spc="-190" dirty="0">
                <a:solidFill>
                  <a:srgbClr val="FFFFFF"/>
                </a:solidFill>
              </a:rPr>
              <a:t> </a:t>
            </a:r>
            <a:r>
              <a:rPr sz="4400" spc="-5" dirty="0">
                <a:solidFill>
                  <a:srgbClr val="FFFFFF"/>
                </a:solidFill>
              </a:rPr>
              <a:t>ƠN!</a:t>
            </a:r>
            <a:endParaRPr sz="4400"/>
          </a:p>
        </p:txBody>
      </p:sp>
      <p:sp>
        <p:nvSpPr>
          <p:cNvPr id="5" name="object 5"/>
          <p:cNvSpPr/>
          <p:nvPr/>
        </p:nvSpPr>
        <p:spPr>
          <a:xfrm>
            <a:off x="8211311" y="2232660"/>
            <a:ext cx="774700" cy="772795"/>
          </a:xfrm>
          <a:custGeom>
            <a:avLst/>
            <a:gdLst/>
            <a:ahLst/>
            <a:cxnLst/>
            <a:rect l="l" t="t" r="r" b="b"/>
            <a:pathLst>
              <a:path w="774700" h="772794">
                <a:moveTo>
                  <a:pt x="387096" y="0"/>
                </a:moveTo>
                <a:lnTo>
                  <a:pt x="338548" y="3010"/>
                </a:lnTo>
                <a:lnTo>
                  <a:pt x="291798" y="11799"/>
                </a:lnTo>
                <a:lnTo>
                  <a:pt x="247207" y="26005"/>
                </a:lnTo>
                <a:lnTo>
                  <a:pt x="205140" y="45266"/>
                </a:lnTo>
                <a:lnTo>
                  <a:pt x="165959" y="69219"/>
                </a:lnTo>
                <a:lnTo>
                  <a:pt x="130028" y="97504"/>
                </a:lnTo>
                <a:lnTo>
                  <a:pt x="97710" y="129756"/>
                </a:lnTo>
                <a:lnTo>
                  <a:pt x="69367" y="165615"/>
                </a:lnTo>
                <a:lnTo>
                  <a:pt x="45363" y="204719"/>
                </a:lnTo>
                <a:lnTo>
                  <a:pt x="26061" y="246704"/>
                </a:lnTo>
                <a:lnTo>
                  <a:pt x="11825" y="291210"/>
                </a:lnTo>
                <a:lnTo>
                  <a:pt x="3016" y="337874"/>
                </a:lnTo>
                <a:lnTo>
                  <a:pt x="0" y="386334"/>
                </a:lnTo>
                <a:lnTo>
                  <a:pt x="3016" y="434793"/>
                </a:lnTo>
                <a:lnTo>
                  <a:pt x="11825" y="481457"/>
                </a:lnTo>
                <a:lnTo>
                  <a:pt x="26061" y="525963"/>
                </a:lnTo>
                <a:lnTo>
                  <a:pt x="45363" y="567948"/>
                </a:lnTo>
                <a:lnTo>
                  <a:pt x="69367" y="607052"/>
                </a:lnTo>
                <a:lnTo>
                  <a:pt x="97710" y="642911"/>
                </a:lnTo>
                <a:lnTo>
                  <a:pt x="130028" y="675163"/>
                </a:lnTo>
                <a:lnTo>
                  <a:pt x="165959" y="703448"/>
                </a:lnTo>
                <a:lnTo>
                  <a:pt x="205140" y="727401"/>
                </a:lnTo>
                <a:lnTo>
                  <a:pt x="247207" y="746662"/>
                </a:lnTo>
                <a:lnTo>
                  <a:pt x="291798" y="760868"/>
                </a:lnTo>
                <a:lnTo>
                  <a:pt x="338548" y="769657"/>
                </a:lnTo>
                <a:lnTo>
                  <a:pt x="387096" y="772667"/>
                </a:lnTo>
                <a:lnTo>
                  <a:pt x="435643" y="769657"/>
                </a:lnTo>
                <a:lnTo>
                  <a:pt x="482393" y="760868"/>
                </a:lnTo>
                <a:lnTo>
                  <a:pt x="526984" y="746662"/>
                </a:lnTo>
                <a:lnTo>
                  <a:pt x="569051" y="727401"/>
                </a:lnTo>
                <a:lnTo>
                  <a:pt x="608232" y="703448"/>
                </a:lnTo>
                <a:lnTo>
                  <a:pt x="644163" y="675163"/>
                </a:lnTo>
                <a:lnTo>
                  <a:pt x="676481" y="642911"/>
                </a:lnTo>
                <a:lnTo>
                  <a:pt x="704824" y="607052"/>
                </a:lnTo>
                <a:lnTo>
                  <a:pt x="728828" y="567948"/>
                </a:lnTo>
                <a:lnTo>
                  <a:pt x="748130" y="525963"/>
                </a:lnTo>
                <a:lnTo>
                  <a:pt x="762366" y="481457"/>
                </a:lnTo>
                <a:lnTo>
                  <a:pt x="771175" y="434793"/>
                </a:lnTo>
                <a:lnTo>
                  <a:pt x="774192" y="386334"/>
                </a:lnTo>
                <a:lnTo>
                  <a:pt x="771175" y="337874"/>
                </a:lnTo>
                <a:lnTo>
                  <a:pt x="762366" y="291210"/>
                </a:lnTo>
                <a:lnTo>
                  <a:pt x="748130" y="246704"/>
                </a:lnTo>
                <a:lnTo>
                  <a:pt x="728828" y="204719"/>
                </a:lnTo>
                <a:lnTo>
                  <a:pt x="704824" y="165615"/>
                </a:lnTo>
                <a:lnTo>
                  <a:pt x="676481" y="129756"/>
                </a:lnTo>
                <a:lnTo>
                  <a:pt x="644163" y="97504"/>
                </a:lnTo>
                <a:lnTo>
                  <a:pt x="608232" y="69219"/>
                </a:lnTo>
                <a:lnTo>
                  <a:pt x="569051" y="45266"/>
                </a:lnTo>
                <a:lnTo>
                  <a:pt x="526984" y="26005"/>
                </a:lnTo>
                <a:lnTo>
                  <a:pt x="482393" y="11799"/>
                </a:lnTo>
                <a:lnTo>
                  <a:pt x="435643" y="3010"/>
                </a:lnTo>
                <a:lnTo>
                  <a:pt x="387096" y="0"/>
                </a:lnTo>
                <a:close/>
              </a:path>
            </a:pathLst>
          </a:custGeom>
          <a:solidFill>
            <a:srgbClr val="2CB8AD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61219" y="781812"/>
            <a:ext cx="516890" cy="516890"/>
          </a:xfrm>
          <a:custGeom>
            <a:avLst/>
            <a:gdLst/>
            <a:ahLst/>
            <a:cxnLst/>
            <a:rect l="l" t="t" r="r" b="b"/>
            <a:pathLst>
              <a:path w="516890" h="516890">
                <a:moveTo>
                  <a:pt x="258318" y="0"/>
                </a:moveTo>
                <a:lnTo>
                  <a:pt x="211896" y="4163"/>
                </a:lnTo>
                <a:lnTo>
                  <a:pt x="168200" y="16166"/>
                </a:lnTo>
                <a:lnTo>
                  <a:pt x="127959" y="35277"/>
                </a:lnTo>
                <a:lnTo>
                  <a:pt x="91905" y="60767"/>
                </a:lnTo>
                <a:lnTo>
                  <a:pt x="60767" y="91905"/>
                </a:lnTo>
                <a:lnTo>
                  <a:pt x="35277" y="127959"/>
                </a:lnTo>
                <a:lnTo>
                  <a:pt x="16166" y="168200"/>
                </a:lnTo>
                <a:lnTo>
                  <a:pt x="4163" y="211896"/>
                </a:lnTo>
                <a:lnTo>
                  <a:pt x="0" y="258317"/>
                </a:lnTo>
                <a:lnTo>
                  <a:pt x="4163" y="304739"/>
                </a:lnTo>
                <a:lnTo>
                  <a:pt x="16166" y="348435"/>
                </a:lnTo>
                <a:lnTo>
                  <a:pt x="35277" y="388676"/>
                </a:lnTo>
                <a:lnTo>
                  <a:pt x="60767" y="424730"/>
                </a:lnTo>
                <a:lnTo>
                  <a:pt x="91905" y="455868"/>
                </a:lnTo>
                <a:lnTo>
                  <a:pt x="127959" y="481358"/>
                </a:lnTo>
                <a:lnTo>
                  <a:pt x="168200" y="500469"/>
                </a:lnTo>
                <a:lnTo>
                  <a:pt x="211896" y="512472"/>
                </a:lnTo>
                <a:lnTo>
                  <a:pt x="258318" y="516636"/>
                </a:lnTo>
                <a:lnTo>
                  <a:pt x="304739" y="512472"/>
                </a:lnTo>
                <a:lnTo>
                  <a:pt x="348435" y="500469"/>
                </a:lnTo>
                <a:lnTo>
                  <a:pt x="388676" y="481358"/>
                </a:lnTo>
                <a:lnTo>
                  <a:pt x="424730" y="455868"/>
                </a:lnTo>
                <a:lnTo>
                  <a:pt x="455868" y="424730"/>
                </a:lnTo>
                <a:lnTo>
                  <a:pt x="481358" y="388676"/>
                </a:lnTo>
                <a:lnTo>
                  <a:pt x="500469" y="348435"/>
                </a:lnTo>
                <a:lnTo>
                  <a:pt x="512472" y="304739"/>
                </a:lnTo>
                <a:lnTo>
                  <a:pt x="516635" y="258317"/>
                </a:lnTo>
                <a:lnTo>
                  <a:pt x="512472" y="211896"/>
                </a:lnTo>
                <a:lnTo>
                  <a:pt x="500469" y="168200"/>
                </a:lnTo>
                <a:lnTo>
                  <a:pt x="481358" y="127959"/>
                </a:lnTo>
                <a:lnTo>
                  <a:pt x="455868" y="91905"/>
                </a:lnTo>
                <a:lnTo>
                  <a:pt x="424730" y="60767"/>
                </a:lnTo>
                <a:lnTo>
                  <a:pt x="388676" y="35277"/>
                </a:lnTo>
                <a:lnTo>
                  <a:pt x="348435" y="16166"/>
                </a:lnTo>
                <a:lnTo>
                  <a:pt x="304739" y="4163"/>
                </a:lnTo>
                <a:lnTo>
                  <a:pt x="258318" y="0"/>
                </a:lnTo>
                <a:close/>
              </a:path>
            </a:pathLst>
          </a:custGeom>
          <a:solidFill>
            <a:srgbClr val="82C55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07707" y="618744"/>
            <a:ext cx="243840" cy="243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03876" y="1045463"/>
            <a:ext cx="403860" cy="405765"/>
          </a:xfrm>
          <a:custGeom>
            <a:avLst/>
            <a:gdLst/>
            <a:ahLst/>
            <a:cxnLst/>
            <a:rect l="l" t="t" r="r" b="b"/>
            <a:pathLst>
              <a:path w="403860" h="405765">
                <a:moveTo>
                  <a:pt x="201929" y="0"/>
                </a:moveTo>
                <a:lnTo>
                  <a:pt x="155634" y="5356"/>
                </a:lnTo>
                <a:lnTo>
                  <a:pt x="113133" y="20611"/>
                </a:lnTo>
                <a:lnTo>
                  <a:pt x="75640" y="44547"/>
                </a:lnTo>
                <a:lnTo>
                  <a:pt x="44367" y="75942"/>
                </a:lnTo>
                <a:lnTo>
                  <a:pt x="20527" y="113577"/>
                </a:lnTo>
                <a:lnTo>
                  <a:pt x="5334" y="156234"/>
                </a:lnTo>
                <a:lnTo>
                  <a:pt x="0" y="202691"/>
                </a:lnTo>
                <a:lnTo>
                  <a:pt x="5333" y="249149"/>
                </a:lnTo>
                <a:lnTo>
                  <a:pt x="20527" y="291806"/>
                </a:lnTo>
                <a:lnTo>
                  <a:pt x="44367" y="329441"/>
                </a:lnTo>
                <a:lnTo>
                  <a:pt x="75640" y="360836"/>
                </a:lnTo>
                <a:lnTo>
                  <a:pt x="113133" y="384772"/>
                </a:lnTo>
                <a:lnTo>
                  <a:pt x="155634" y="400027"/>
                </a:lnTo>
                <a:lnTo>
                  <a:pt x="201929" y="405384"/>
                </a:lnTo>
                <a:lnTo>
                  <a:pt x="248225" y="400027"/>
                </a:lnTo>
                <a:lnTo>
                  <a:pt x="290726" y="384772"/>
                </a:lnTo>
                <a:lnTo>
                  <a:pt x="328219" y="360836"/>
                </a:lnTo>
                <a:lnTo>
                  <a:pt x="359492" y="329441"/>
                </a:lnTo>
                <a:lnTo>
                  <a:pt x="383332" y="291806"/>
                </a:lnTo>
                <a:lnTo>
                  <a:pt x="398525" y="249149"/>
                </a:lnTo>
                <a:lnTo>
                  <a:pt x="403860" y="202691"/>
                </a:lnTo>
                <a:lnTo>
                  <a:pt x="398525" y="156234"/>
                </a:lnTo>
                <a:lnTo>
                  <a:pt x="383332" y="113577"/>
                </a:lnTo>
                <a:lnTo>
                  <a:pt x="359492" y="75942"/>
                </a:lnTo>
                <a:lnTo>
                  <a:pt x="328219" y="44547"/>
                </a:lnTo>
                <a:lnTo>
                  <a:pt x="290726" y="20611"/>
                </a:lnTo>
                <a:lnTo>
                  <a:pt x="248225" y="5356"/>
                </a:lnTo>
                <a:lnTo>
                  <a:pt x="201929" y="0"/>
                </a:lnTo>
                <a:close/>
              </a:path>
            </a:pathLst>
          </a:custGeom>
          <a:solidFill>
            <a:srgbClr val="82C55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348483" y="1815083"/>
            <a:ext cx="1047115" cy="1092835"/>
            <a:chOff x="2348483" y="1815083"/>
            <a:chExt cx="1047115" cy="1092835"/>
          </a:xfrm>
        </p:grpSpPr>
        <p:sp>
          <p:nvSpPr>
            <p:cNvPr id="10" name="object 10"/>
            <p:cNvSpPr/>
            <p:nvPr/>
          </p:nvSpPr>
          <p:spPr>
            <a:xfrm>
              <a:off x="2432303" y="1815083"/>
              <a:ext cx="963294" cy="963294"/>
            </a:xfrm>
            <a:custGeom>
              <a:avLst/>
              <a:gdLst/>
              <a:ahLst/>
              <a:cxnLst/>
              <a:rect l="l" t="t" r="r" b="b"/>
              <a:pathLst>
                <a:path w="963295" h="963294">
                  <a:moveTo>
                    <a:pt x="481583" y="0"/>
                  </a:moveTo>
                  <a:lnTo>
                    <a:pt x="432350" y="2486"/>
                  </a:lnTo>
                  <a:lnTo>
                    <a:pt x="384537" y="9785"/>
                  </a:lnTo>
                  <a:lnTo>
                    <a:pt x="338388" y="21653"/>
                  </a:lnTo>
                  <a:lnTo>
                    <a:pt x="294143" y="37849"/>
                  </a:lnTo>
                  <a:lnTo>
                    <a:pt x="252047" y="58131"/>
                  </a:lnTo>
                  <a:lnTo>
                    <a:pt x="212340" y="82255"/>
                  </a:lnTo>
                  <a:lnTo>
                    <a:pt x="175265" y="109981"/>
                  </a:lnTo>
                  <a:lnTo>
                    <a:pt x="141065" y="141065"/>
                  </a:lnTo>
                  <a:lnTo>
                    <a:pt x="109981" y="175265"/>
                  </a:lnTo>
                  <a:lnTo>
                    <a:pt x="82255" y="212340"/>
                  </a:lnTo>
                  <a:lnTo>
                    <a:pt x="58131" y="252047"/>
                  </a:lnTo>
                  <a:lnTo>
                    <a:pt x="37849" y="294143"/>
                  </a:lnTo>
                  <a:lnTo>
                    <a:pt x="21653" y="338388"/>
                  </a:lnTo>
                  <a:lnTo>
                    <a:pt x="9785" y="384537"/>
                  </a:lnTo>
                  <a:lnTo>
                    <a:pt x="2486" y="432350"/>
                  </a:lnTo>
                  <a:lnTo>
                    <a:pt x="0" y="481583"/>
                  </a:lnTo>
                  <a:lnTo>
                    <a:pt x="2486" y="530817"/>
                  </a:lnTo>
                  <a:lnTo>
                    <a:pt x="9785" y="578630"/>
                  </a:lnTo>
                  <a:lnTo>
                    <a:pt x="21653" y="624779"/>
                  </a:lnTo>
                  <a:lnTo>
                    <a:pt x="37849" y="669024"/>
                  </a:lnTo>
                  <a:lnTo>
                    <a:pt x="58131" y="711120"/>
                  </a:lnTo>
                  <a:lnTo>
                    <a:pt x="82255" y="750827"/>
                  </a:lnTo>
                  <a:lnTo>
                    <a:pt x="109981" y="787902"/>
                  </a:lnTo>
                  <a:lnTo>
                    <a:pt x="141065" y="822102"/>
                  </a:lnTo>
                  <a:lnTo>
                    <a:pt x="175265" y="853186"/>
                  </a:lnTo>
                  <a:lnTo>
                    <a:pt x="212340" y="880912"/>
                  </a:lnTo>
                  <a:lnTo>
                    <a:pt x="252047" y="905036"/>
                  </a:lnTo>
                  <a:lnTo>
                    <a:pt x="294143" y="925318"/>
                  </a:lnTo>
                  <a:lnTo>
                    <a:pt x="338388" y="941514"/>
                  </a:lnTo>
                  <a:lnTo>
                    <a:pt x="384537" y="953382"/>
                  </a:lnTo>
                  <a:lnTo>
                    <a:pt x="432350" y="960681"/>
                  </a:lnTo>
                  <a:lnTo>
                    <a:pt x="481583" y="963167"/>
                  </a:lnTo>
                  <a:lnTo>
                    <a:pt x="530817" y="960681"/>
                  </a:lnTo>
                  <a:lnTo>
                    <a:pt x="578630" y="953382"/>
                  </a:lnTo>
                  <a:lnTo>
                    <a:pt x="624779" y="941514"/>
                  </a:lnTo>
                  <a:lnTo>
                    <a:pt x="669024" y="925318"/>
                  </a:lnTo>
                  <a:lnTo>
                    <a:pt x="711120" y="905036"/>
                  </a:lnTo>
                  <a:lnTo>
                    <a:pt x="750827" y="880912"/>
                  </a:lnTo>
                  <a:lnTo>
                    <a:pt x="787902" y="853186"/>
                  </a:lnTo>
                  <a:lnTo>
                    <a:pt x="822102" y="822102"/>
                  </a:lnTo>
                  <a:lnTo>
                    <a:pt x="853186" y="787902"/>
                  </a:lnTo>
                  <a:lnTo>
                    <a:pt x="880912" y="750827"/>
                  </a:lnTo>
                  <a:lnTo>
                    <a:pt x="905036" y="711120"/>
                  </a:lnTo>
                  <a:lnTo>
                    <a:pt x="925318" y="669024"/>
                  </a:lnTo>
                  <a:lnTo>
                    <a:pt x="941514" y="624779"/>
                  </a:lnTo>
                  <a:lnTo>
                    <a:pt x="953382" y="578630"/>
                  </a:lnTo>
                  <a:lnTo>
                    <a:pt x="960681" y="530817"/>
                  </a:lnTo>
                  <a:lnTo>
                    <a:pt x="963168" y="481583"/>
                  </a:lnTo>
                  <a:lnTo>
                    <a:pt x="960681" y="432350"/>
                  </a:lnTo>
                  <a:lnTo>
                    <a:pt x="953382" y="384537"/>
                  </a:lnTo>
                  <a:lnTo>
                    <a:pt x="941514" y="338388"/>
                  </a:lnTo>
                  <a:lnTo>
                    <a:pt x="925318" y="294143"/>
                  </a:lnTo>
                  <a:lnTo>
                    <a:pt x="905036" y="252047"/>
                  </a:lnTo>
                  <a:lnTo>
                    <a:pt x="880912" y="212340"/>
                  </a:lnTo>
                  <a:lnTo>
                    <a:pt x="853186" y="175265"/>
                  </a:lnTo>
                  <a:lnTo>
                    <a:pt x="822102" y="141065"/>
                  </a:lnTo>
                  <a:lnTo>
                    <a:pt x="787902" y="109981"/>
                  </a:lnTo>
                  <a:lnTo>
                    <a:pt x="750827" y="82255"/>
                  </a:lnTo>
                  <a:lnTo>
                    <a:pt x="711120" y="58131"/>
                  </a:lnTo>
                  <a:lnTo>
                    <a:pt x="669024" y="37849"/>
                  </a:lnTo>
                  <a:lnTo>
                    <a:pt x="624779" y="21653"/>
                  </a:lnTo>
                  <a:lnTo>
                    <a:pt x="578630" y="9785"/>
                  </a:lnTo>
                  <a:lnTo>
                    <a:pt x="530817" y="2486"/>
                  </a:lnTo>
                  <a:lnTo>
                    <a:pt x="481583" y="0"/>
                  </a:lnTo>
                  <a:close/>
                </a:path>
              </a:pathLst>
            </a:custGeom>
            <a:solidFill>
              <a:srgbClr val="2CB8A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48483" y="2502407"/>
              <a:ext cx="405765" cy="405765"/>
            </a:xfrm>
            <a:custGeom>
              <a:avLst/>
              <a:gdLst/>
              <a:ahLst/>
              <a:cxnLst/>
              <a:rect l="l" t="t" r="r" b="b"/>
              <a:pathLst>
                <a:path w="405764" h="405764">
                  <a:moveTo>
                    <a:pt x="202692" y="0"/>
                  </a:moveTo>
                  <a:lnTo>
                    <a:pt x="156234" y="5356"/>
                  </a:lnTo>
                  <a:lnTo>
                    <a:pt x="113577" y="20611"/>
                  </a:lnTo>
                  <a:lnTo>
                    <a:pt x="75942" y="44547"/>
                  </a:lnTo>
                  <a:lnTo>
                    <a:pt x="44547" y="75942"/>
                  </a:lnTo>
                  <a:lnTo>
                    <a:pt x="20611" y="113577"/>
                  </a:lnTo>
                  <a:lnTo>
                    <a:pt x="5356" y="156234"/>
                  </a:lnTo>
                  <a:lnTo>
                    <a:pt x="0" y="202691"/>
                  </a:lnTo>
                  <a:lnTo>
                    <a:pt x="5356" y="249149"/>
                  </a:lnTo>
                  <a:lnTo>
                    <a:pt x="20611" y="291806"/>
                  </a:lnTo>
                  <a:lnTo>
                    <a:pt x="44547" y="329441"/>
                  </a:lnTo>
                  <a:lnTo>
                    <a:pt x="75942" y="360836"/>
                  </a:lnTo>
                  <a:lnTo>
                    <a:pt x="113577" y="384772"/>
                  </a:lnTo>
                  <a:lnTo>
                    <a:pt x="156234" y="400027"/>
                  </a:lnTo>
                  <a:lnTo>
                    <a:pt x="202692" y="405383"/>
                  </a:lnTo>
                  <a:lnTo>
                    <a:pt x="249149" y="400027"/>
                  </a:lnTo>
                  <a:lnTo>
                    <a:pt x="291806" y="384772"/>
                  </a:lnTo>
                  <a:lnTo>
                    <a:pt x="329441" y="360836"/>
                  </a:lnTo>
                  <a:lnTo>
                    <a:pt x="360836" y="329441"/>
                  </a:lnTo>
                  <a:lnTo>
                    <a:pt x="384772" y="291806"/>
                  </a:lnTo>
                  <a:lnTo>
                    <a:pt x="400027" y="249149"/>
                  </a:lnTo>
                  <a:lnTo>
                    <a:pt x="405384" y="202691"/>
                  </a:lnTo>
                  <a:lnTo>
                    <a:pt x="400027" y="156234"/>
                  </a:lnTo>
                  <a:lnTo>
                    <a:pt x="384772" y="113577"/>
                  </a:lnTo>
                  <a:lnTo>
                    <a:pt x="360836" y="75942"/>
                  </a:lnTo>
                  <a:lnTo>
                    <a:pt x="329441" y="44547"/>
                  </a:lnTo>
                  <a:lnTo>
                    <a:pt x="291806" y="20611"/>
                  </a:lnTo>
                  <a:lnTo>
                    <a:pt x="249149" y="5356"/>
                  </a:lnTo>
                  <a:lnTo>
                    <a:pt x="202692" y="0"/>
                  </a:lnTo>
                  <a:close/>
                </a:path>
              </a:pathLst>
            </a:custGeom>
            <a:solidFill>
              <a:srgbClr val="82C55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87811" y="4439411"/>
            <a:ext cx="3460115" cy="1927860"/>
            <a:chOff x="387811" y="4439411"/>
            <a:chExt cx="3460115" cy="1927860"/>
          </a:xfrm>
        </p:grpSpPr>
        <p:sp>
          <p:nvSpPr>
            <p:cNvPr id="13" name="object 13"/>
            <p:cNvSpPr/>
            <p:nvPr/>
          </p:nvSpPr>
          <p:spPr>
            <a:xfrm>
              <a:off x="387811" y="4815839"/>
              <a:ext cx="3459907" cy="15514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1583" y="4439411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0"/>
                  </a:moveTo>
                  <a:lnTo>
                    <a:pt x="333207" y="2968"/>
                  </a:lnTo>
                  <a:lnTo>
                    <a:pt x="287185" y="11634"/>
                  </a:lnTo>
                  <a:lnTo>
                    <a:pt x="243293" y="25643"/>
                  </a:lnTo>
                  <a:lnTo>
                    <a:pt x="201887" y="44636"/>
                  </a:lnTo>
                  <a:lnTo>
                    <a:pt x="163323" y="68257"/>
                  </a:lnTo>
                  <a:lnTo>
                    <a:pt x="127960" y="96149"/>
                  </a:lnTo>
                  <a:lnTo>
                    <a:pt x="96153" y="127955"/>
                  </a:lnTo>
                  <a:lnTo>
                    <a:pt x="68260" y="163318"/>
                  </a:lnTo>
                  <a:lnTo>
                    <a:pt x="44638" y="201881"/>
                  </a:lnTo>
                  <a:lnTo>
                    <a:pt x="25644" y="243288"/>
                  </a:lnTo>
                  <a:lnTo>
                    <a:pt x="11635" y="287181"/>
                  </a:lnTo>
                  <a:lnTo>
                    <a:pt x="2968" y="333204"/>
                  </a:lnTo>
                  <a:lnTo>
                    <a:pt x="0" y="381000"/>
                  </a:lnTo>
                  <a:lnTo>
                    <a:pt x="2968" y="428795"/>
                  </a:lnTo>
                  <a:lnTo>
                    <a:pt x="11635" y="474818"/>
                  </a:lnTo>
                  <a:lnTo>
                    <a:pt x="25644" y="518711"/>
                  </a:lnTo>
                  <a:lnTo>
                    <a:pt x="44638" y="560118"/>
                  </a:lnTo>
                  <a:lnTo>
                    <a:pt x="68260" y="598681"/>
                  </a:lnTo>
                  <a:lnTo>
                    <a:pt x="96153" y="634044"/>
                  </a:lnTo>
                  <a:lnTo>
                    <a:pt x="127960" y="665850"/>
                  </a:lnTo>
                  <a:lnTo>
                    <a:pt x="163323" y="693742"/>
                  </a:lnTo>
                  <a:lnTo>
                    <a:pt x="201887" y="717363"/>
                  </a:lnTo>
                  <a:lnTo>
                    <a:pt x="243293" y="736356"/>
                  </a:lnTo>
                  <a:lnTo>
                    <a:pt x="287185" y="750365"/>
                  </a:lnTo>
                  <a:lnTo>
                    <a:pt x="333207" y="759031"/>
                  </a:lnTo>
                  <a:lnTo>
                    <a:pt x="381000" y="762000"/>
                  </a:lnTo>
                  <a:lnTo>
                    <a:pt x="428792" y="759031"/>
                  </a:lnTo>
                  <a:lnTo>
                    <a:pt x="474814" y="750365"/>
                  </a:lnTo>
                  <a:lnTo>
                    <a:pt x="518706" y="736356"/>
                  </a:lnTo>
                  <a:lnTo>
                    <a:pt x="560112" y="717363"/>
                  </a:lnTo>
                  <a:lnTo>
                    <a:pt x="598676" y="693742"/>
                  </a:lnTo>
                  <a:lnTo>
                    <a:pt x="634039" y="665850"/>
                  </a:lnTo>
                  <a:lnTo>
                    <a:pt x="665846" y="634044"/>
                  </a:lnTo>
                  <a:lnTo>
                    <a:pt x="693739" y="598681"/>
                  </a:lnTo>
                  <a:lnTo>
                    <a:pt x="717361" y="560118"/>
                  </a:lnTo>
                  <a:lnTo>
                    <a:pt x="736355" y="518711"/>
                  </a:lnTo>
                  <a:lnTo>
                    <a:pt x="750364" y="474818"/>
                  </a:lnTo>
                  <a:lnTo>
                    <a:pt x="759031" y="428795"/>
                  </a:lnTo>
                  <a:lnTo>
                    <a:pt x="762000" y="381000"/>
                  </a:lnTo>
                  <a:lnTo>
                    <a:pt x="759031" y="333204"/>
                  </a:lnTo>
                  <a:lnTo>
                    <a:pt x="750364" y="287181"/>
                  </a:lnTo>
                  <a:lnTo>
                    <a:pt x="736355" y="243288"/>
                  </a:lnTo>
                  <a:lnTo>
                    <a:pt x="717361" y="201881"/>
                  </a:lnTo>
                  <a:lnTo>
                    <a:pt x="693739" y="163318"/>
                  </a:lnTo>
                  <a:lnTo>
                    <a:pt x="665846" y="127955"/>
                  </a:lnTo>
                  <a:lnTo>
                    <a:pt x="634039" y="96149"/>
                  </a:lnTo>
                  <a:lnTo>
                    <a:pt x="598676" y="68257"/>
                  </a:lnTo>
                  <a:lnTo>
                    <a:pt x="560112" y="44636"/>
                  </a:lnTo>
                  <a:lnTo>
                    <a:pt x="518706" y="25643"/>
                  </a:lnTo>
                  <a:lnTo>
                    <a:pt x="474814" y="11634"/>
                  </a:lnTo>
                  <a:lnTo>
                    <a:pt x="428792" y="296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2CB8A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520171" y="5103876"/>
            <a:ext cx="1164590" cy="843280"/>
            <a:chOff x="10520171" y="5103876"/>
            <a:chExt cx="1164590" cy="843280"/>
          </a:xfrm>
        </p:grpSpPr>
        <p:sp>
          <p:nvSpPr>
            <p:cNvPr id="16" name="object 16"/>
            <p:cNvSpPr/>
            <p:nvPr/>
          </p:nvSpPr>
          <p:spPr>
            <a:xfrm>
              <a:off x="10520171" y="5103876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231648" y="0"/>
                  </a:moveTo>
                  <a:lnTo>
                    <a:pt x="184976" y="4708"/>
                  </a:lnTo>
                  <a:lnTo>
                    <a:pt x="141499" y="18210"/>
                  </a:lnTo>
                  <a:lnTo>
                    <a:pt x="102151" y="39574"/>
                  </a:lnTo>
                  <a:lnTo>
                    <a:pt x="67865" y="67865"/>
                  </a:lnTo>
                  <a:lnTo>
                    <a:pt x="39574" y="102151"/>
                  </a:lnTo>
                  <a:lnTo>
                    <a:pt x="18210" y="141499"/>
                  </a:lnTo>
                  <a:lnTo>
                    <a:pt x="4708" y="184976"/>
                  </a:lnTo>
                  <a:lnTo>
                    <a:pt x="0" y="231648"/>
                  </a:lnTo>
                  <a:lnTo>
                    <a:pt x="4708" y="278319"/>
                  </a:lnTo>
                  <a:lnTo>
                    <a:pt x="18210" y="321796"/>
                  </a:lnTo>
                  <a:lnTo>
                    <a:pt x="39574" y="361144"/>
                  </a:lnTo>
                  <a:lnTo>
                    <a:pt x="67865" y="395430"/>
                  </a:lnTo>
                  <a:lnTo>
                    <a:pt x="102151" y="423721"/>
                  </a:lnTo>
                  <a:lnTo>
                    <a:pt x="141499" y="445085"/>
                  </a:lnTo>
                  <a:lnTo>
                    <a:pt x="184976" y="458587"/>
                  </a:lnTo>
                  <a:lnTo>
                    <a:pt x="231648" y="463296"/>
                  </a:lnTo>
                  <a:lnTo>
                    <a:pt x="278319" y="458587"/>
                  </a:lnTo>
                  <a:lnTo>
                    <a:pt x="321796" y="445085"/>
                  </a:lnTo>
                  <a:lnTo>
                    <a:pt x="361144" y="423721"/>
                  </a:lnTo>
                  <a:lnTo>
                    <a:pt x="395430" y="395430"/>
                  </a:lnTo>
                  <a:lnTo>
                    <a:pt x="423721" y="361144"/>
                  </a:lnTo>
                  <a:lnTo>
                    <a:pt x="445085" y="321796"/>
                  </a:lnTo>
                  <a:lnTo>
                    <a:pt x="458587" y="278319"/>
                  </a:lnTo>
                  <a:lnTo>
                    <a:pt x="463296" y="231648"/>
                  </a:lnTo>
                  <a:lnTo>
                    <a:pt x="458587" y="184976"/>
                  </a:lnTo>
                  <a:lnTo>
                    <a:pt x="445085" y="141499"/>
                  </a:lnTo>
                  <a:lnTo>
                    <a:pt x="423721" y="102151"/>
                  </a:lnTo>
                  <a:lnTo>
                    <a:pt x="395430" y="67865"/>
                  </a:lnTo>
                  <a:lnTo>
                    <a:pt x="361144" y="39574"/>
                  </a:lnTo>
                  <a:lnTo>
                    <a:pt x="321796" y="18210"/>
                  </a:lnTo>
                  <a:lnTo>
                    <a:pt x="278319" y="4708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82C55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858499" y="5119116"/>
              <a:ext cx="826135" cy="828040"/>
            </a:xfrm>
            <a:custGeom>
              <a:avLst/>
              <a:gdLst/>
              <a:ahLst/>
              <a:cxnLst/>
              <a:rect l="l" t="t" r="r" b="b"/>
              <a:pathLst>
                <a:path w="826134" h="828039">
                  <a:moveTo>
                    <a:pt x="413003" y="0"/>
                  </a:moveTo>
                  <a:lnTo>
                    <a:pt x="364839" y="2784"/>
                  </a:lnTo>
                  <a:lnTo>
                    <a:pt x="318307" y="10930"/>
                  </a:lnTo>
                  <a:lnTo>
                    <a:pt x="273716" y="24126"/>
                  </a:lnTo>
                  <a:lnTo>
                    <a:pt x="231376" y="42063"/>
                  </a:lnTo>
                  <a:lnTo>
                    <a:pt x="191599" y="64429"/>
                  </a:lnTo>
                  <a:lnTo>
                    <a:pt x="154692" y="90913"/>
                  </a:lnTo>
                  <a:lnTo>
                    <a:pt x="120967" y="121205"/>
                  </a:lnTo>
                  <a:lnTo>
                    <a:pt x="90733" y="154994"/>
                  </a:lnTo>
                  <a:lnTo>
                    <a:pt x="64300" y="191970"/>
                  </a:lnTo>
                  <a:lnTo>
                    <a:pt x="41978" y="231821"/>
                  </a:lnTo>
                  <a:lnTo>
                    <a:pt x="24077" y="274237"/>
                  </a:lnTo>
                  <a:lnTo>
                    <a:pt x="10907" y="318906"/>
                  </a:lnTo>
                  <a:lnTo>
                    <a:pt x="2778" y="365520"/>
                  </a:lnTo>
                  <a:lnTo>
                    <a:pt x="0" y="413765"/>
                  </a:lnTo>
                  <a:lnTo>
                    <a:pt x="2778" y="462018"/>
                  </a:lnTo>
                  <a:lnTo>
                    <a:pt x="10907" y="508636"/>
                  </a:lnTo>
                  <a:lnTo>
                    <a:pt x="24077" y="553310"/>
                  </a:lnTo>
                  <a:lnTo>
                    <a:pt x="41978" y="595727"/>
                  </a:lnTo>
                  <a:lnTo>
                    <a:pt x="64300" y="635578"/>
                  </a:lnTo>
                  <a:lnTo>
                    <a:pt x="90733" y="672553"/>
                  </a:lnTo>
                  <a:lnTo>
                    <a:pt x="120967" y="706340"/>
                  </a:lnTo>
                  <a:lnTo>
                    <a:pt x="154692" y="736630"/>
                  </a:lnTo>
                  <a:lnTo>
                    <a:pt x="191599" y="763112"/>
                  </a:lnTo>
                  <a:lnTo>
                    <a:pt x="231376" y="785475"/>
                  </a:lnTo>
                  <a:lnTo>
                    <a:pt x="273716" y="803409"/>
                  </a:lnTo>
                  <a:lnTo>
                    <a:pt x="318307" y="816603"/>
                  </a:lnTo>
                  <a:lnTo>
                    <a:pt x="364839" y="824748"/>
                  </a:lnTo>
                  <a:lnTo>
                    <a:pt x="413003" y="827531"/>
                  </a:lnTo>
                  <a:lnTo>
                    <a:pt x="461168" y="824748"/>
                  </a:lnTo>
                  <a:lnTo>
                    <a:pt x="507700" y="816603"/>
                  </a:lnTo>
                  <a:lnTo>
                    <a:pt x="552291" y="803409"/>
                  </a:lnTo>
                  <a:lnTo>
                    <a:pt x="594631" y="785475"/>
                  </a:lnTo>
                  <a:lnTo>
                    <a:pt x="634408" y="763112"/>
                  </a:lnTo>
                  <a:lnTo>
                    <a:pt x="671315" y="736630"/>
                  </a:lnTo>
                  <a:lnTo>
                    <a:pt x="705040" y="706340"/>
                  </a:lnTo>
                  <a:lnTo>
                    <a:pt x="735274" y="672553"/>
                  </a:lnTo>
                  <a:lnTo>
                    <a:pt x="761707" y="635578"/>
                  </a:lnTo>
                  <a:lnTo>
                    <a:pt x="784029" y="595727"/>
                  </a:lnTo>
                  <a:lnTo>
                    <a:pt x="801930" y="553310"/>
                  </a:lnTo>
                  <a:lnTo>
                    <a:pt x="815100" y="508636"/>
                  </a:lnTo>
                  <a:lnTo>
                    <a:pt x="823229" y="462018"/>
                  </a:lnTo>
                  <a:lnTo>
                    <a:pt x="826007" y="413765"/>
                  </a:lnTo>
                  <a:lnTo>
                    <a:pt x="823229" y="365520"/>
                  </a:lnTo>
                  <a:lnTo>
                    <a:pt x="815100" y="318906"/>
                  </a:lnTo>
                  <a:lnTo>
                    <a:pt x="801930" y="274237"/>
                  </a:lnTo>
                  <a:lnTo>
                    <a:pt x="784029" y="231821"/>
                  </a:lnTo>
                  <a:lnTo>
                    <a:pt x="761707" y="191970"/>
                  </a:lnTo>
                  <a:lnTo>
                    <a:pt x="735274" y="154994"/>
                  </a:lnTo>
                  <a:lnTo>
                    <a:pt x="705040" y="121205"/>
                  </a:lnTo>
                  <a:lnTo>
                    <a:pt x="671315" y="90913"/>
                  </a:lnTo>
                  <a:lnTo>
                    <a:pt x="634408" y="64429"/>
                  </a:lnTo>
                  <a:lnTo>
                    <a:pt x="594631" y="42063"/>
                  </a:lnTo>
                  <a:lnTo>
                    <a:pt x="552291" y="24126"/>
                  </a:lnTo>
                  <a:lnTo>
                    <a:pt x="507700" y="10930"/>
                  </a:lnTo>
                  <a:lnTo>
                    <a:pt x="461168" y="2784"/>
                  </a:lnTo>
                  <a:lnTo>
                    <a:pt x="413003" y="0"/>
                  </a:lnTo>
                  <a:close/>
                </a:path>
              </a:pathLst>
            </a:custGeom>
            <a:solidFill>
              <a:srgbClr val="2CB8A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38100" y="277368"/>
            <a:ext cx="12007850" cy="4189729"/>
            <a:chOff x="38100" y="277368"/>
            <a:chExt cx="12007850" cy="4189729"/>
          </a:xfrm>
        </p:grpSpPr>
        <p:sp>
          <p:nvSpPr>
            <p:cNvPr id="19" name="object 19"/>
            <p:cNvSpPr/>
            <p:nvPr/>
          </p:nvSpPr>
          <p:spPr>
            <a:xfrm>
              <a:off x="38100" y="2275331"/>
              <a:ext cx="11364595" cy="1576070"/>
            </a:xfrm>
            <a:custGeom>
              <a:avLst/>
              <a:gdLst/>
              <a:ahLst/>
              <a:cxnLst/>
              <a:rect l="l" t="t" r="r" b="b"/>
              <a:pathLst>
                <a:path w="11364595" h="1576070">
                  <a:moveTo>
                    <a:pt x="1344168" y="672846"/>
                  </a:moveTo>
                  <a:lnTo>
                    <a:pt x="1342478" y="624801"/>
                  </a:lnTo>
                  <a:lnTo>
                    <a:pt x="1337487" y="577659"/>
                  </a:lnTo>
                  <a:lnTo>
                    <a:pt x="1329321" y="531545"/>
                  </a:lnTo>
                  <a:lnTo>
                    <a:pt x="1318069" y="486575"/>
                  </a:lnTo>
                  <a:lnTo>
                    <a:pt x="1303870" y="442849"/>
                  </a:lnTo>
                  <a:lnTo>
                    <a:pt x="1286827" y="400494"/>
                  </a:lnTo>
                  <a:lnTo>
                    <a:pt x="1267053" y="359625"/>
                  </a:lnTo>
                  <a:lnTo>
                    <a:pt x="1244650" y="320344"/>
                  </a:lnTo>
                  <a:lnTo>
                    <a:pt x="1219758" y="282778"/>
                  </a:lnTo>
                  <a:lnTo>
                    <a:pt x="1192466" y="247027"/>
                  </a:lnTo>
                  <a:lnTo>
                    <a:pt x="1162913" y="213220"/>
                  </a:lnTo>
                  <a:lnTo>
                    <a:pt x="1131189" y="181457"/>
                  </a:lnTo>
                  <a:lnTo>
                    <a:pt x="1097419" y="151866"/>
                  </a:lnTo>
                  <a:lnTo>
                    <a:pt x="1061707" y="124548"/>
                  </a:lnTo>
                  <a:lnTo>
                    <a:pt x="1024191" y="99631"/>
                  </a:lnTo>
                  <a:lnTo>
                    <a:pt x="984948" y="77203"/>
                  </a:lnTo>
                  <a:lnTo>
                    <a:pt x="944130" y="57404"/>
                  </a:lnTo>
                  <a:lnTo>
                    <a:pt x="901814" y="40347"/>
                  </a:lnTo>
                  <a:lnTo>
                    <a:pt x="858151" y="26123"/>
                  </a:lnTo>
                  <a:lnTo>
                    <a:pt x="813219" y="14871"/>
                  </a:lnTo>
                  <a:lnTo>
                    <a:pt x="767156" y="6692"/>
                  </a:lnTo>
                  <a:lnTo>
                    <a:pt x="720077" y="1701"/>
                  </a:lnTo>
                  <a:lnTo>
                    <a:pt x="672084" y="0"/>
                  </a:lnTo>
                  <a:lnTo>
                    <a:pt x="624078" y="1701"/>
                  </a:lnTo>
                  <a:lnTo>
                    <a:pt x="576999" y="6692"/>
                  </a:lnTo>
                  <a:lnTo>
                    <a:pt x="530936" y="14871"/>
                  </a:lnTo>
                  <a:lnTo>
                    <a:pt x="486003" y="26123"/>
                  </a:lnTo>
                  <a:lnTo>
                    <a:pt x="442341" y="40347"/>
                  </a:lnTo>
                  <a:lnTo>
                    <a:pt x="400024" y="57404"/>
                  </a:lnTo>
                  <a:lnTo>
                    <a:pt x="359206" y="77203"/>
                  </a:lnTo>
                  <a:lnTo>
                    <a:pt x="319963" y="99631"/>
                  </a:lnTo>
                  <a:lnTo>
                    <a:pt x="282448" y="124548"/>
                  </a:lnTo>
                  <a:lnTo>
                    <a:pt x="246735" y="151866"/>
                  </a:lnTo>
                  <a:lnTo>
                    <a:pt x="212966" y="181457"/>
                  </a:lnTo>
                  <a:lnTo>
                    <a:pt x="181241" y="213220"/>
                  </a:lnTo>
                  <a:lnTo>
                    <a:pt x="151688" y="247027"/>
                  </a:lnTo>
                  <a:lnTo>
                    <a:pt x="124396" y="282778"/>
                  </a:lnTo>
                  <a:lnTo>
                    <a:pt x="99504" y="320344"/>
                  </a:lnTo>
                  <a:lnTo>
                    <a:pt x="77101" y="359625"/>
                  </a:lnTo>
                  <a:lnTo>
                    <a:pt x="57327" y="400494"/>
                  </a:lnTo>
                  <a:lnTo>
                    <a:pt x="40284" y="442849"/>
                  </a:lnTo>
                  <a:lnTo>
                    <a:pt x="26085" y="486575"/>
                  </a:lnTo>
                  <a:lnTo>
                    <a:pt x="14833" y="531545"/>
                  </a:lnTo>
                  <a:lnTo>
                    <a:pt x="6667" y="577659"/>
                  </a:lnTo>
                  <a:lnTo>
                    <a:pt x="1676" y="624801"/>
                  </a:lnTo>
                  <a:lnTo>
                    <a:pt x="0" y="672846"/>
                  </a:lnTo>
                  <a:lnTo>
                    <a:pt x="1676" y="720902"/>
                  </a:lnTo>
                  <a:lnTo>
                    <a:pt x="6667" y="768045"/>
                  </a:lnTo>
                  <a:lnTo>
                    <a:pt x="14833" y="814158"/>
                  </a:lnTo>
                  <a:lnTo>
                    <a:pt x="26085" y="859129"/>
                  </a:lnTo>
                  <a:lnTo>
                    <a:pt x="40284" y="902855"/>
                  </a:lnTo>
                  <a:lnTo>
                    <a:pt x="57327" y="945210"/>
                  </a:lnTo>
                  <a:lnTo>
                    <a:pt x="77101" y="986078"/>
                  </a:lnTo>
                  <a:lnTo>
                    <a:pt x="99504" y="1025359"/>
                  </a:lnTo>
                  <a:lnTo>
                    <a:pt x="124396" y="1062926"/>
                  </a:lnTo>
                  <a:lnTo>
                    <a:pt x="151688" y="1098677"/>
                  </a:lnTo>
                  <a:lnTo>
                    <a:pt x="181241" y="1132484"/>
                  </a:lnTo>
                  <a:lnTo>
                    <a:pt x="212966" y="1164247"/>
                  </a:lnTo>
                  <a:lnTo>
                    <a:pt x="246735" y="1193838"/>
                  </a:lnTo>
                  <a:lnTo>
                    <a:pt x="282448" y="1221155"/>
                  </a:lnTo>
                  <a:lnTo>
                    <a:pt x="319963" y="1246073"/>
                  </a:lnTo>
                  <a:lnTo>
                    <a:pt x="359206" y="1268501"/>
                  </a:lnTo>
                  <a:lnTo>
                    <a:pt x="400024" y="1288300"/>
                  </a:lnTo>
                  <a:lnTo>
                    <a:pt x="442341" y="1305356"/>
                  </a:lnTo>
                  <a:lnTo>
                    <a:pt x="486003" y="1319580"/>
                  </a:lnTo>
                  <a:lnTo>
                    <a:pt x="530936" y="1330833"/>
                  </a:lnTo>
                  <a:lnTo>
                    <a:pt x="576999" y="1339011"/>
                  </a:lnTo>
                  <a:lnTo>
                    <a:pt x="624078" y="1344002"/>
                  </a:lnTo>
                  <a:lnTo>
                    <a:pt x="672084" y="1345692"/>
                  </a:lnTo>
                  <a:lnTo>
                    <a:pt x="720077" y="1344002"/>
                  </a:lnTo>
                  <a:lnTo>
                    <a:pt x="767156" y="1339011"/>
                  </a:lnTo>
                  <a:lnTo>
                    <a:pt x="813219" y="1330833"/>
                  </a:lnTo>
                  <a:lnTo>
                    <a:pt x="858151" y="1319580"/>
                  </a:lnTo>
                  <a:lnTo>
                    <a:pt x="901814" y="1305356"/>
                  </a:lnTo>
                  <a:lnTo>
                    <a:pt x="944130" y="1288300"/>
                  </a:lnTo>
                  <a:lnTo>
                    <a:pt x="984948" y="1268501"/>
                  </a:lnTo>
                  <a:lnTo>
                    <a:pt x="1024191" y="1246073"/>
                  </a:lnTo>
                  <a:lnTo>
                    <a:pt x="1061707" y="1221155"/>
                  </a:lnTo>
                  <a:lnTo>
                    <a:pt x="1097419" y="1193838"/>
                  </a:lnTo>
                  <a:lnTo>
                    <a:pt x="1131189" y="1164247"/>
                  </a:lnTo>
                  <a:lnTo>
                    <a:pt x="1162913" y="1132484"/>
                  </a:lnTo>
                  <a:lnTo>
                    <a:pt x="1192466" y="1098677"/>
                  </a:lnTo>
                  <a:lnTo>
                    <a:pt x="1219758" y="1062926"/>
                  </a:lnTo>
                  <a:lnTo>
                    <a:pt x="1244650" y="1025359"/>
                  </a:lnTo>
                  <a:lnTo>
                    <a:pt x="1267053" y="986078"/>
                  </a:lnTo>
                  <a:lnTo>
                    <a:pt x="1286827" y="945210"/>
                  </a:lnTo>
                  <a:lnTo>
                    <a:pt x="1303870" y="902855"/>
                  </a:lnTo>
                  <a:lnTo>
                    <a:pt x="1318069" y="859129"/>
                  </a:lnTo>
                  <a:lnTo>
                    <a:pt x="1329321" y="814158"/>
                  </a:lnTo>
                  <a:lnTo>
                    <a:pt x="1337487" y="768045"/>
                  </a:lnTo>
                  <a:lnTo>
                    <a:pt x="1342478" y="720902"/>
                  </a:lnTo>
                  <a:lnTo>
                    <a:pt x="1344168" y="672846"/>
                  </a:lnTo>
                  <a:close/>
                </a:path>
                <a:path w="11364595" h="1576070">
                  <a:moveTo>
                    <a:pt x="1818132" y="380238"/>
                  </a:moveTo>
                  <a:lnTo>
                    <a:pt x="1814118" y="335445"/>
                  </a:lnTo>
                  <a:lnTo>
                    <a:pt x="1802549" y="293281"/>
                  </a:lnTo>
                  <a:lnTo>
                    <a:pt x="1784121" y="254457"/>
                  </a:lnTo>
                  <a:lnTo>
                    <a:pt x="1759534" y="219684"/>
                  </a:lnTo>
                  <a:lnTo>
                    <a:pt x="1729511" y="189661"/>
                  </a:lnTo>
                  <a:lnTo>
                    <a:pt x="1694738" y="165074"/>
                  </a:lnTo>
                  <a:lnTo>
                    <a:pt x="1655914" y="146646"/>
                  </a:lnTo>
                  <a:lnTo>
                    <a:pt x="1613750" y="135077"/>
                  </a:lnTo>
                  <a:lnTo>
                    <a:pt x="1568958" y="131064"/>
                  </a:lnTo>
                  <a:lnTo>
                    <a:pt x="1524152" y="135077"/>
                  </a:lnTo>
                  <a:lnTo>
                    <a:pt x="1481988" y="146646"/>
                  </a:lnTo>
                  <a:lnTo>
                    <a:pt x="1443164" y="165074"/>
                  </a:lnTo>
                  <a:lnTo>
                    <a:pt x="1408391" y="189661"/>
                  </a:lnTo>
                  <a:lnTo>
                    <a:pt x="1378369" y="219684"/>
                  </a:lnTo>
                  <a:lnTo>
                    <a:pt x="1353781" y="254457"/>
                  </a:lnTo>
                  <a:lnTo>
                    <a:pt x="1335354" y="293281"/>
                  </a:lnTo>
                  <a:lnTo>
                    <a:pt x="1323784" y="335445"/>
                  </a:lnTo>
                  <a:lnTo>
                    <a:pt x="1319784" y="380238"/>
                  </a:lnTo>
                  <a:lnTo>
                    <a:pt x="1323784" y="425043"/>
                  </a:lnTo>
                  <a:lnTo>
                    <a:pt x="1335354" y="467207"/>
                  </a:lnTo>
                  <a:lnTo>
                    <a:pt x="1353781" y="506031"/>
                  </a:lnTo>
                  <a:lnTo>
                    <a:pt x="1378369" y="540804"/>
                  </a:lnTo>
                  <a:lnTo>
                    <a:pt x="1408391" y="570826"/>
                  </a:lnTo>
                  <a:lnTo>
                    <a:pt x="1443164" y="595414"/>
                  </a:lnTo>
                  <a:lnTo>
                    <a:pt x="1481988" y="613841"/>
                  </a:lnTo>
                  <a:lnTo>
                    <a:pt x="1524152" y="625411"/>
                  </a:lnTo>
                  <a:lnTo>
                    <a:pt x="1568958" y="629412"/>
                  </a:lnTo>
                  <a:lnTo>
                    <a:pt x="1613750" y="625411"/>
                  </a:lnTo>
                  <a:lnTo>
                    <a:pt x="1655914" y="613841"/>
                  </a:lnTo>
                  <a:lnTo>
                    <a:pt x="1694738" y="595414"/>
                  </a:lnTo>
                  <a:lnTo>
                    <a:pt x="1729511" y="570826"/>
                  </a:lnTo>
                  <a:lnTo>
                    <a:pt x="1759534" y="540804"/>
                  </a:lnTo>
                  <a:lnTo>
                    <a:pt x="1784121" y="506031"/>
                  </a:lnTo>
                  <a:lnTo>
                    <a:pt x="1802549" y="467207"/>
                  </a:lnTo>
                  <a:lnTo>
                    <a:pt x="1814118" y="425043"/>
                  </a:lnTo>
                  <a:lnTo>
                    <a:pt x="1818132" y="380238"/>
                  </a:lnTo>
                  <a:close/>
                </a:path>
                <a:path w="11364595" h="1576070">
                  <a:moveTo>
                    <a:pt x="11364468" y="1013460"/>
                  </a:moveTo>
                  <a:lnTo>
                    <a:pt x="11360391" y="967994"/>
                  </a:lnTo>
                  <a:lnTo>
                    <a:pt x="11348631" y="925195"/>
                  </a:lnTo>
                  <a:lnTo>
                    <a:pt x="11329924" y="885786"/>
                  </a:lnTo>
                  <a:lnTo>
                    <a:pt x="11304956" y="850480"/>
                  </a:lnTo>
                  <a:lnTo>
                    <a:pt x="11274463" y="819988"/>
                  </a:lnTo>
                  <a:lnTo>
                    <a:pt x="11239157" y="795020"/>
                  </a:lnTo>
                  <a:lnTo>
                    <a:pt x="11199749" y="776312"/>
                  </a:lnTo>
                  <a:lnTo>
                    <a:pt x="11156950" y="764552"/>
                  </a:lnTo>
                  <a:lnTo>
                    <a:pt x="11111484" y="760476"/>
                  </a:lnTo>
                  <a:lnTo>
                    <a:pt x="11066005" y="764552"/>
                  </a:lnTo>
                  <a:lnTo>
                    <a:pt x="11023206" y="776312"/>
                  </a:lnTo>
                  <a:lnTo>
                    <a:pt x="10983798" y="795020"/>
                  </a:lnTo>
                  <a:lnTo>
                    <a:pt x="10948492" y="819988"/>
                  </a:lnTo>
                  <a:lnTo>
                    <a:pt x="10945432" y="823048"/>
                  </a:lnTo>
                  <a:lnTo>
                    <a:pt x="10944974" y="822464"/>
                  </a:lnTo>
                  <a:lnTo>
                    <a:pt x="10912335" y="789825"/>
                  </a:lnTo>
                  <a:lnTo>
                    <a:pt x="10876509" y="760641"/>
                  </a:lnTo>
                  <a:lnTo>
                    <a:pt x="10837774" y="735190"/>
                  </a:lnTo>
                  <a:lnTo>
                    <a:pt x="10796410" y="713765"/>
                  </a:lnTo>
                  <a:lnTo>
                    <a:pt x="10752684" y="696607"/>
                  </a:lnTo>
                  <a:lnTo>
                    <a:pt x="10706862" y="684022"/>
                  </a:lnTo>
                  <a:lnTo>
                    <a:pt x="10659237" y="676262"/>
                  </a:lnTo>
                  <a:lnTo>
                    <a:pt x="10610088" y="673608"/>
                  </a:lnTo>
                  <a:lnTo>
                    <a:pt x="10560926" y="676262"/>
                  </a:lnTo>
                  <a:lnTo>
                    <a:pt x="10513301" y="684022"/>
                  </a:lnTo>
                  <a:lnTo>
                    <a:pt x="10467480" y="696607"/>
                  </a:lnTo>
                  <a:lnTo>
                    <a:pt x="10423754" y="713765"/>
                  </a:lnTo>
                  <a:lnTo>
                    <a:pt x="10382390" y="735190"/>
                  </a:lnTo>
                  <a:lnTo>
                    <a:pt x="10343655" y="760641"/>
                  </a:lnTo>
                  <a:lnTo>
                    <a:pt x="10307828" y="789825"/>
                  </a:lnTo>
                  <a:lnTo>
                    <a:pt x="10275189" y="822464"/>
                  </a:lnTo>
                  <a:lnTo>
                    <a:pt x="10246004" y="858291"/>
                  </a:lnTo>
                  <a:lnTo>
                    <a:pt x="10220554" y="897026"/>
                  </a:lnTo>
                  <a:lnTo>
                    <a:pt x="10199129" y="938390"/>
                  </a:lnTo>
                  <a:lnTo>
                    <a:pt x="10181971" y="982116"/>
                  </a:lnTo>
                  <a:lnTo>
                    <a:pt x="10169385" y="1027938"/>
                  </a:lnTo>
                  <a:lnTo>
                    <a:pt x="10161626" y="1075563"/>
                  </a:lnTo>
                  <a:lnTo>
                    <a:pt x="10158984" y="1124712"/>
                  </a:lnTo>
                  <a:lnTo>
                    <a:pt x="10161626" y="1173873"/>
                  </a:lnTo>
                  <a:lnTo>
                    <a:pt x="10169385" y="1221498"/>
                  </a:lnTo>
                  <a:lnTo>
                    <a:pt x="10181971" y="1267320"/>
                  </a:lnTo>
                  <a:lnTo>
                    <a:pt x="10199129" y="1311046"/>
                  </a:lnTo>
                  <a:lnTo>
                    <a:pt x="10220554" y="1352410"/>
                  </a:lnTo>
                  <a:lnTo>
                    <a:pt x="10246004" y="1391145"/>
                  </a:lnTo>
                  <a:lnTo>
                    <a:pt x="10275189" y="1426972"/>
                  </a:lnTo>
                  <a:lnTo>
                    <a:pt x="10307828" y="1459611"/>
                  </a:lnTo>
                  <a:lnTo>
                    <a:pt x="10343655" y="1488795"/>
                  </a:lnTo>
                  <a:lnTo>
                    <a:pt x="10382390" y="1514246"/>
                  </a:lnTo>
                  <a:lnTo>
                    <a:pt x="10423754" y="1535671"/>
                  </a:lnTo>
                  <a:lnTo>
                    <a:pt x="10467480" y="1552829"/>
                  </a:lnTo>
                  <a:lnTo>
                    <a:pt x="10513301" y="1565414"/>
                  </a:lnTo>
                  <a:lnTo>
                    <a:pt x="10560926" y="1573174"/>
                  </a:lnTo>
                  <a:lnTo>
                    <a:pt x="10610088" y="1575816"/>
                  </a:lnTo>
                  <a:lnTo>
                    <a:pt x="10659237" y="1573174"/>
                  </a:lnTo>
                  <a:lnTo>
                    <a:pt x="10706862" y="1565414"/>
                  </a:lnTo>
                  <a:lnTo>
                    <a:pt x="10752684" y="1552829"/>
                  </a:lnTo>
                  <a:lnTo>
                    <a:pt x="10796410" y="1535671"/>
                  </a:lnTo>
                  <a:lnTo>
                    <a:pt x="10837774" y="1514246"/>
                  </a:lnTo>
                  <a:lnTo>
                    <a:pt x="10876509" y="1488795"/>
                  </a:lnTo>
                  <a:lnTo>
                    <a:pt x="10912335" y="1459611"/>
                  </a:lnTo>
                  <a:lnTo>
                    <a:pt x="10944974" y="1426972"/>
                  </a:lnTo>
                  <a:lnTo>
                    <a:pt x="10974159" y="1391145"/>
                  </a:lnTo>
                  <a:lnTo>
                    <a:pt x="10999610" y="1352410"/>
                  </a:lnTo>
                  <a:lnTo>
                    <a:pt x="11021035" y="1311046"/>
                  </a:lnTo>
                  <a:lnTo>
                    <a:pt x="11038192" y="1267320"/>
                  </a:lnTo>
                  <a:lnTo>
                    <a:pt x="11041405" y="1255623"/>
                  </a:lnTo>
                  <a:lnTo>
                    <a:pt x="11066005" y="1262380"/>
                  </a:lnTo>
                  <a:lnTo>
                    <a:pt x="11111484" y="1266444"/>
                  </a:lnTo>
                  <a:lnTo>
                    <a:pt x="11156950" y="1262380"/>
                  </a:lnTo>
                  <a:lnTo>
                    <a:pt x="11199749" y="1250619"/>
                  </a:lnTo>
                  <a:lnTo>
                    <a:pt x="11239157" y="1231900"/>
                  </a:lnTo>
                  <a:lnTo>
                    <a:pt x="11274463" y="1206944"/>
                  </a:lnTo>
                  <a:lnTo>
                    <a:pt x="11304956" y="1176451"/>
                  </a:lnTo>
                  <a:lnTo>
                    <a:pt x="11329924" y="1141145"/>
                  </a:lnTo>
                  <a:lnTo>
                    <a:pt x="11348631" y="1101737"/>
                  </a:lnTo>
                  <a:lnTo>
                    <a:pt x="11360391" y="1058938"/>
                  </a:lnTo>
                  <a:lnTo>
                    <a:pt x="11364468" y="1013460"/>
                  </a:lnTo>
                  <a:close/>
                </a:path>
              </a:pathLst>
            </a:custGeom>
            <a:solidFill>
              <a:srgbClr val="82C55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937747" y="708659"/>
              <a:ext cx="1108075" cy="1106805"/>
            </a:xfrm>
            <a:custGeom>
              <a:avLst/>
              <a:gdLst/>
              <a:ahLst/>
              <a:cxnLst/>
              <a:rect l="l" t="t" r="r" b="b"/>
              <a:pathLst>
                <a:path w="1108075" h="1106805">
                  <a:moveTo>
                    <a:pt x="553974" y="0"/>
                  </a:moveTo>
                  <a:lnTo>
                    <a:pt x="506176" y="2030"/>
                  </a:lnTo>
                  <a:lnTo>
                    <a:pt x="459507" y="8010"/>
                  </a:lnTo>
                  <a:lnTo>
                    <a:pt x="414133" y="17775"/>
                  </a:lnTo>
                  <a:lnTo>
                    <a:pt x="370221" y="31158"/>
                  </a:lnTo>
                  <a:lnTo>
                    <a:pt x="327936" y="47993"/>
                  </a:lnTo>
                  <a:lnTo>
                    <a:pt x="287445" y="68114"/>
                  </a:lnTo>
                  <a:lnTo>
                    <a:pt x="248915" y="91355"/>
                  </a:lnTo>
                  <a:lnTo>
                    <a:pt x="212512" y="117550"/>
                  </a:lnTo>
                  <a:lnTo>
                    <a:pt x="178401" y="146534"/>
                  </a:lnTo>
                  <a:lnTo>
                    <a:pt x="146750" y="178140"/>
                  </a:lnTo>
                  <a:lnTo>
                    <a:pt x="117725" y="212203"/>
                  </a:lnTo>
                  <a:lnTo>
                    <a:pt x="91491" y="248555"/>
                  </a:lnTo>
                  <a:lnTo>
                    <a:pt x="68216" y="287032"/>
                  </a:lnTo>
                  <a:lnTo>
                    <a:pt x="48065" y="327468"/>
                  </a:lnTo>
                  <a:lnTo>
                    <a:pt x="31205" y="369696"/>
                  </a:lnTo>
                  <a:lnTo>
                    <a:pt x="17802" y="413550"/>
                  </a:lnTo>
                  <a:lnTo>
                    <a:pt x="8023" y="458865"/>
                  </a:lnTo>
                  <a:lnTo>
                    <a:pt x="2033" y="505474"/>
                  </a:lnTo>
                  <a:lnTo>
                    <a:pt x="0" y="553212"/>
                  </a:lnTo>
                  <a:lnTo>
                    <a:pt x="2033" y="600949"/>
                  </a:lnTo>
                  <a:lnTo>
                    <a:pt x="8023" y="647558"/>
                  </a:lnTo>
                  <a:lnTo>
                    <a:pt x="17802" y="692873"/>
                  </a:lnTo>
                  <a:lnTo>
                    <a:pt x="31205" y="736727"/>
                  </a:lnTo>
                  <a:lnTo>
                    <a:pt x="48065" y="778955"/>
                  </a:lnTo>
                  <a:lnTo>
                    <a:pt x="68216" y="819391"/>
                  </a:lnTo>
                  <a:lnTo>
                    <a:pt x="91491" y="857868"/>
                  </a:lnTo>
                  <a:lnTo>
                    <a:pt x="117725" y="894220"/>
                  </a:lnTo>
                  <a:lnTo>
                    <a:pt x="146750" y="928283"/>
                  </a:lnTo>
                  <a:lnTo>
                    <a:pt x="178401" y="959889"/>
                  </a:lnTo>
                  <a:lnTo>
                    <a:pt x="212512" y="988873"/>
                  </a:lnTo>
                  <a:lnTo>
                    <a:pt x="248915" y="1015068"/>
                  </a:lnTo>
                  <a:lnTo>
                    <a:pt x="287445" y="1038309"/>
                  </a:lnTo>
                  <a:lnTo>
                    <a:pt x="327936" y="1058430"/>
                  </a:lnTo>
                  <a:lnTo>
                    <a:pt x="370221" y="1075265"/>
                  </a:lnTo>
                  <a:lnTo>
                    <a:pt x="414133" y="1088648"/>
                  </a:lnTo>
                  <a:lnTo>
                    <a:pt x="459507" y="1098413"/>
                  </a:lnTo>
                  <a:lnTo>
                    <a:pt x="506176" y="1104393"/>
                  </a:lnTo>
                  <a:lnTo>
                    <a:pt x="553974" y="1106424"/>
                  </a:lnTo>
                  <a:lnTo>
                    <a:pt x="601771" y="1104393"/>
                  </a:lnTo>
                  <a:lnTo>
                    <a:pt x="648440" y="1098413"/>
                  </a:lnTo>
                  <a:lnTo>
                    <a:pt x="693814" y="1088648"/>
                  </a:lnTo>
                  <a:lnTo>
                    <a:pt x="737726" y="1075265"/>
                  </a:lnTo>
                  <a:lnTo>
                    <a:pt x="780011" y="1058430"/>
                  </a:lnTo>
                  <a:lnTo>
                    <a:pt x="820502" y="1038309"/>
                  </a:lnTo>
                  <a:lnTo>
                    <a:pt x="859032" y="1015068"/>
                  </a:lnTo>
                  <a:lnTo>
                    <a:pt x="895435" y="988873"/>
                  </a:lnTo>
                  <a:lnTo>
                    <a:pt x="929546" y="959889"/>
                  </a:lnTo>
                  <a:lnTo>
                    <a:pt x="961197" y="928283"/>
                  </a:lnTo>
                  <a:lnTo>
                    <a:pt x="990222" y="894220"/>
                  </a:lnTo>
                  <a:lnTo>
                    <a:pt x="1016456" y="857868"/>
                  </a:lnTo>
                  <a:lnTo>
                    <a:pt x="1039731" y="819391"/>
                  </a:lnTo>
                  <a:lnTo>
                    <a:pt x="1059882" y="778955"/>
                  </a:lnTo>
                  <a:lnTo>
                    <a:pt x="1076742" y="736727"/>
                  </a:lnTo>
                  <a:lnTo>
                    <a:pt x="1090145" y="692873"/>
                  </a:lnTo>
                  <a:lnTo>
                    <a:pt x="1099924" y="647558"/>
                  </a:lnTo>
                  <a:lnTo>
                    <a:pt x="1105914" y="600949"/>
                  </a:lnTo>
                  <a:lnTo>
                    <a:pt x="1107948" y="553212"/>
                  </a:lnTo>
                  <a:lnTo>
                    <a:pt x="1105914" y="505474"/>
                  </a:lnTo>
                  <a:lnTo>
                    <a:pt x="1099924" y="458865"/>
                  </a:lnTo>
                  <a:lnTo>
                    <a:pt x="1090145" y="413550"/>
                  </a:lnTo>
                  <a:lnTo>
                    <a:pt x="1076742" y="369696"/>
                  </a:lnTo>
                  <a:lnTo>
                    <a:pt x="1059882" y="327468"/>
                  </a:lnTo>
                  <a:lnTo>
                    <a:pt x="1039731" y="287032"/>
                  </a:lnTo>
                  <a:lnTo>
                    <a:pt x="1016456" y="248555"/>
                  </a:lnTo>
                  <a:lnTo>
                    <a:pt x="990222" y="212203"/>
                  </a:lnTo>
                  <a:lnTo>
                    <a:pt x="961197" y="178140"/>
                  </a:lnTo>
                  <a:lnTo>
                    <a:pt x="929546" y="146534"/>
                  </a:lnTo>
                  <a:lnTo>
                    <a:pt x="895435" y="117550"/>
                  </a:lnTo>
                  <a:lnTo>
                    <a:pt x="859032" y="91355"/>
                  </a:lnTo>
                  <a:lnTo>
                    <a:pt x="820502" y="68114"/>
                  </a:lnTo>
                  <a:lnTo>
                    <a:pt x="780011" y="47993"/>
                  </a:lnTo>
                  <a:lnTo>
                    <a:pt x="737726" y="31158"/>
                  </a:lnTo>
                  <a:lnTo>
                    <a:pt x="693814" y="17775"/>
                  </a:lnTo>
                  <a:lnTo>
                    <a:pt x="648440" y="8010"/>
                  </a:lnTo>
                  <a:lnTo>
                    <a:pt x="601771" y="2030"/>
                  </a:lnTo>
                  <a:lnTo>
                    <a:pt x="553974" y="0"/>
                  </a:lnTo>
                  <a:close/>
                </a:path>
              </a:pathLst>
            </a:custGeom>
            <a:solidFill>
              <a:srgbClr val="2CB8A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68523" y="844295"/>
              <a:ext cx="657225" cy="657225"/>
            </a:xfrm>
            <a:custGeom>
              <a:avLst/>
              <a:gdLst/>
              <a:ahLst/>
              <a:cxnLst/>
              <a:rect l="l" t="t" r="r" b="b"/>
              <a:pathLst>
                <a:path w="657225" h="657225">
                  <a:moveTo>
                    <a:pt x="328421" y="0"/>
                  </a:moveTo>
                  <a:lnTo>
                    <a:pt x="279896" y="3561"/>
                  </a:lnTo>
                  <a:lnTo>
                    <a:pt x="233579" y="13907"/>
                  </a:lnTo>
                  <a:lnTo>
                    <a:pt x="189979" y="30528"/>
                  </a:lnTo>
                  <a:lnTo>
                    <a:pt x="149604" y="52917"/>
                  </a:lnTo>
                  <a:lnTo>
                    <a:pt x="112963" y="80565"/>
                  </a:lnTo>
                  <a:lnTo>
                    <a:pt x="80565" y="112963"/>
                  </a:lnTo>
                  <a:lnTo>
                    <a:pt x="52917" y="149604"/>
                  </a:lnTo>
                  <a:lnTo>
                    <a:pt x="30528" y="189979"/>
                  </a:lnTo>
                  <a:lnTo>
                    <a:pt x="13907" y="233579"/>
                  </a:lnTo>
                  <a:lnTo>
                    <a:pt x="3561" y="279896"/>
                  </a:lnTo>
                  <a:lnTo>
                    <a:pt x="0" y="328421"/>
                  </a:lnTo>
                  <a:lnTo>
                    <a:pt x="3561" y="376947"/>
                  </a:lnTo>
                  <a:lnTo>
                    <a:pt x="13907" y="423264"/>
                  </a:lnTo>
                  <a:lnTo>
                    <a:pt x="30528" y="466864"/>
                  </a:lnTo>
                  <a:lnTo>
                    <a:pt x="52917" y="507239"/>
                  </a:lnTo>
                  <a:lnTo>
                    <a:pt x="80565" y="543880"/>
                  </a:lnTo>
                  <a:lnTo>
                    <a:pt x="112963" y="576278"/>
                  </a:lnTo>
                  <a:lnTo>
                    <a:pt x="149604" y="603926"/>
                  </a:lnTo>
                  <a:lnTo>
                    <a:pt x="189979" y="626315"/>
                  </a:lnTo>
                  <a:lnTo>
                    <a:pt x="233579" y="642936"/>
                  </a:lnTo>
                  <a:lnTo>
                    <a:pt x="279896" y="653282"/>
                  </a:lnTo>
                  <a:lnTo>
                    <a:pt x="328421" y="656843"/>
                  </a:lnTo>
                  <a:lnTo>
                    <a:pt x="376947" y="653282"/>
                  </a:lnTo>
                  <a:lnTo>
                    <a:pt x="423264" y="642936"/>
                  </a:lnTo>
                  <a:lnTo>
                    <a:pt x="466864" y="626315"/>
                  </a:lnTo>
                  <a:lnTo>
                    <a:pt x="507239" y="603926"/>
                  </a:lnTo>
                  <a:lnTo>
                    <a:pt x="543880" y="576278"/>
                  </a:lnTo>
                  <a:lnTo>
                    <a:pt x="576278" y="543880"/>
                  </a:lnTo>
                  <a:lnTo>
                    <a:pt x="603926" y="507239"/>
                  </a:lnTo>
                  <a:lnTo>
                    <a:pt x="626315" y="466864"/>
                  </a:lnTo>
                  <a:lnTo>
                    <a:pt x="642936" y="423264"/>
                  </a:lnTo>
                  <a:lnTo>
                    <a:pt x="653282" y="376947"/>
                  </a:lnTo>
                  <a:lnTo>
                    <a:pt x="656843" y="328421"/>
                  </a:lnTo>
                  <a:lnTo>
                    <a:pt x="653282" y="279896"/>
                  </a:lnTo>
                  <a:lnTo>
                    <a:pt x="642936" y="233579"/>
                  </a:lnTo>
                  <a:lnTo>
                    <a:pt x="626315" y="189979"/>
                  </a:lnTo>
                  <a:lnTo>
                    <a:pt x="603926" y="149604"/>
                  </a:lnTo>
                  <a:lnTo>
                    <a:pt x="576278" y="112963"/>
                  </a:lnTo>
                  <a:lnTo>
                    <a:pt x="543880" y="80565"/>
                  </a:lnTo>
                  <a:lnTo>
                    <a:pt x="507239" y="52917"/>
                  </a:lnTo>
                  <a:lnTo>
                    <a:pt x="466864" y="30528"/>
                  </a:lnTo>
                  <a:lnTo>
                    <a:pt x="423264" y="13907"/>
                  </a:lnTo>
                  <a:lnTo>
                    <a:pt x="376947" y="3561"/>
                  </a:lnTo>
                  <a:lnTo>
                    <a:pt x="328421" y="0"/>
                  </a:lnTo>
                  <a:close/>
                </a:path>
              </a:pathLst>
            </a:custGeom>
            <a:solidFill>
              <a:srgbClr val="82C55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4780" y="277380"/>
              <a:ext cx="2641600" cy="934719"/>
            </a:xfrm>
            <a:custGeom>
              <a:avLst/>
              <a:gdLst/>
              <a:ahLst/>
              <a:cxnLst/>
              <a:rect l="l" t="t" r="r" b="b"/>
              <a:pathLst>
                <a:path w="2641600" h="934719">
                  <a:moveTo>
                    <a:pt x="821436" y="410705"/>
                  </a:moveTo>
                  <a:lnTo>
                    <a:pt x="818667" y="362813"/>
                  </a:lnTo>
                  <a:lnTo>
                    <a:pt x="810577" y="316547"/>
                  </a:lnTo>
                  <a:lnTo>
                    <a:pt x="797483" y="272199"/>
                  </a:lnTo>
                  <a:lnTo>
                    <a:pt x="779678" y="230098"/>
                  </a:lnTo>
                  <a:lnTo>
                    <a:pt x="757491" y="190538"/>
                  </a:lnTo>
                  <a:lnTo>
                    <a:pt x="731202" y="153835"/>
                  </a:lnTo>
                  <a:lnTo>
                    <a:pt x="701128" y="120294"/>
                  </a:lnTo>
                  <a:lnTo>
                    <a:pt x="667600" y="90233"/>
                  </a:lnTo>
                  <a:lnTo>
                    <a:pt x="630897" y="63944"/>
                  </a:lnTo>
                  <a:lnTo>
                    <a:pt x="591337" y="41744"/>
                  </a:lnTo>
                  <a:lnTo>
                    <a:pt x="549224" y="23939"/>
                  </a:lnTo>
                  <a:lnTo>
                    <a:pt x="504888" y="10845"/>
                  </a:lnTo>
                  <a:lnTo>
                    <a:pt x="458609" y="2755"/>
                  </a:lnTo>
                  <a:lnTo>
                    <a:pt x="410718" y="0"/>
                  </a:lnTo>
                  <a:lnTo>
                    <a:pt x="362813" y="2755"/>
                  </a:lnTo>
                  <a:lnTo>
                    <a:pt x="316534" y="10845"/>
                  </a:lnTo>
                  <a:lnTo>
                    <a:pt x="272199" y="23939"/>
                  </a:lnTo>
                  <a:lnTo>
                    <a:pt x="230085" y="41744"/>
                  </a:lnTo>
                  <a:lnTo>
                    <a:pt x="190525" y="63944"/>
                  </a:lnTo>
                  <a:lnTo>
                    <a:pt x="153822" y="90233"/>
                  </a:lnTo>
                  <a:lnTo>
                    <a:pt x="120294" y="120294"/>
                  </a:lnTo>
                  <a:lnTo>
                    <a:pt x="90220" y="153835"/>
                  </a:lnTo>
                  <a:lnTo>
                    <a:pt x="63931" y="190538"/>
                  </a:lnTo>
                  <a:lnTo>
                    <a:pt x="41744" y="230098"/>
                  </a:lnTo>
                  <a:lnTo>
                    <a:pt x="23939" y="272199"/>
                  </a:lnTo>
                  <a:lnTo>
                    <a:pt x="10845" y="316547"/>
                  </a:lnTo>
                  <a:lnTo>
                    <a:pt x="2755" y="362813"/>
                  </a:lnTo>
                  <a:lnTo>
                    <a:pt x="0" y="410705"/>
                  </a:lnTo>
                  <a:lnTo>
                    <a:pt x="2755" y="458609"/>
                  </a:lnTo>
                  <a:lnTo>
                    <a:pt x="10845" y="504875"/>
                  </a:lnTo>
                  <a:lnTo>
                    <a:pt x="23939" y="549224"/>
                  </a:lnTo>
                  <a:lnTo>
                    <a:pt x="41744" y="591324"/>
                  </a:lnTo>
                  <a:lnTo>
                    <a:pt x="63931" y="630885"/>
                  </a:lnTo>
                  <a:lnTo>
                    <a:pt x="90220" y="667588"/>
                  </a:lnTo>
                  <a:lnTo>
                    <a:pt x="120294" y="701128"/>
                  </a:lnTo>
                  <a:lnTo>
                    <a:pt x="153822" y="731189"/>
                  </a:lnTo>
                  <a:lnTo>
                    <a:pt x="190525" y="757478"/>
                  </a:lnTo>
                  <a:lnTo>
                    <a:pt x="230085" y="779678"/>
                  </a:lnTo>
                  <a:lnTo>
                    <a:pt x="272199" y="797483"/>
                  </a:lnTo>
                  <a:lnTo>
                    <a:pt x="316534" y="810577"/>
                  </a:lnTo>
                  <a:lnTo>
                    <a:pt x="362813" y="818667"/>
                  </a:lnTo>
                  <a:lnTo>
                    <a:pt x="410718" y="821423"/>
                  </a:lnTo>
                  <a:lnTo>
                    <a:pt x="458609" y="818667"/>
                  </a:lnTo>
                  <a:lnTo>
                    <a:pt x="504888" y="810577"/>
                  </a:lnTo>
                  <a:lnTo>
                    <a:pt x="549224" y="797483"/>
                  </a:lnTo>
                  <a:lnTo>
                    <a:pt x="591337" y="779678"/>
                  </a:lnTo>
                  <a:lnTo>
                    <a:pt x="630897" y="757478"/>
                  </a:lnTo>
                  <a:lnTo>
                    <a:pt x="667600" y="731189"/>
                  </a:lnTo>
                  <a:lnTo>
                    <a:pt x="701128" y="701128"/>
                  </a:lnTo>
                  <a:lnTo>
                    <a:pt x="731202" y="667588"/>
                  </a:lnTo>
                  <a:lnTo>
                    <a:pt x="757491" y="630885"/>
                  </a:lnTo>
                  <a:lnTo>
                    <a:pt x="779678" y="591324"/>
                  </a:lnTo>
                  <a:lnTo>
                    <a:pt x="797483" y="549224"/>
                  </a:lnTo>
                  <a:lnTo>
                    <a:pt x="810577" y="504875"/>
                  </a:lnTo>
                  <a:lnTo>
                    <a:pt x="818667" y="458609"/>
                  </a:lnTo>
                  <a:lnTo>
                    <a:pt x="821436" y="410705"/>
                  </a:lnTo>
                  <a:close/>
                </a:path>
                <a:path w="2641600" h="934719">
                  <a:moveTo>
                    <a:pt x="2641092" y="768845"/>
                  </a:moveTo>
                  <a:lnTo>
                    <a:pt x="2635173" y="724903"/>
                  </a:lnTo>
                  <a:lnTo>
                    <a:pt x="2618511" y="685393"/>
                  </a:lnTo>
                  <a:lnTo>
                    <a:pt x="2592654" y="651929"/>
                  </a:lnTo>
                  <a:lnTo>
                    <a:pt x="2559189" y="626071"/>
                  </a:lnTo>
                  <a:lnTo>
                    <a:pt x="2519680" y="609409"/>
                  </a:lnTo>
                  <a:lnTo>
                    <a:pt x="2475738" y="603491"/>
                  </a:lnTo>
                  <a:lnTo>
                    <a:pt x="2431783" y="609409"/>
                  </a:lnTo>
                  <a:lnTo>
                    <a:pt x="2392273" y="626071"/>
                  </a:lnTo>
                  <a:lnTo>
                    <a:pt x="2358809" y="651929"/>
                  </a:lnTo>
                  <a:lnTo>
                    <a:pt x="2332952" y="685393"/>
                  </a:lnTo>
                  <a:lnTo>
                    <a:pt x="2316289" y="724903"/>
                  </a:lnTo>
                  <a:lnTo>
                    <a:pt x="2310384" y="768845"/>
                  </a:lnTo>
                  <a:lnTo>
                    <a:pt x="2316289" y="812800"/>
                  </a:lnTo>
                  <a:lnTo>
                    <a:pt x="2332952" y="852309"/>
                  </a:lnTo>
                  <a:lnTo>
                    <a:pt x="2358809" y="885774"/>
                  </a:lnTo>
                  <a:lnTo>
                    <a:pt x="2392273" y="911631"/>
                  </a:lnTo>
                  <a:lnTo>
                    <a:pt x="2431783" y="928293"/>
                  </a:lnTo>
                  <a:lnTo>
                    <a:pt x="2475738" y="934199"/>
                  </a:lnTo>
                  <a:lnTo>
                    <a:pt x="2519680" y="928293"/>
                  </a:lnTo>
                  <a:lnTo>
                    <a:pt x="2559189" y="911631"/>
                  </a:lnTo>
                  <a:lnTo>
                    <a:pt x="2592654" y="885774"/>
                  </a:lnTo>
                  <a:lnTo>
                    <a:pt x="2618511" y="852309"/>
                  </a:lnTo>
                  <a:lnTo>
                    <a:pt x="2635173" y="812800"/>
                  </a:lnTo>
                  <a:lnTo>
                    <a:pt x="2641092" y="768845"/>
                  </a:lnTo>
                  <a:close/>
                </a:path>
              </a:pathLst>
            </a:custGeom>
            <a:solidFill>
              <a:srgbClr val="2CB8A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55264" y="3422903"/>
              <a:ext cx="963294" cy="962025"/>
            </a:xfrm>
            <a:custGeom>
              <a:avLst/>
              <a:gdLst/>
              <a:ahLst/>
              <a:cxnLst/>
              <a:rect l="l" t="t" r="r" b="b"/>
              <a:pathLst>
                <a:path w="963295" h="962025">
                  <a:moveTo>
                    <a:pt x="481584" y="0"/>
                  </a:moveTo>
                  <a:lnTo>
                    <a:pt x="432350" y="2482"/>
                  </a:lnTo>
                  <a:lnTo>
                    <a:pt x="384537" y="9768"/>
                  </a:lnTo>
                  <a:lnTo>
                    <a:pt x="338388" y="21616"/>
                  </a:lnTo>
                  <a:lnTo>
                    <a:pt x="294143" y="37784"/>
                  </a:lnTo>
                  <a:lnTo>
                    <a:pt x="252047" y="58031"/>
                  </a:lnTo>
                  <a:lnTo>
                    <a:pt x="212340" y="82115"/>
                  </a:lnTo>
                  <a:lnTo>
                    <a:pt x="175265" y="109794"/>
                  </a:lnTo>
                  <a:lnTo>
                    <a:pt x="141065" y="140827"/>
                  </a:lnTo>
                  <a:lnTo>
                    <a:pt x="109981" y="174971"/>
                  </a:lnTo>
                  <a:lnTo>
                    <a:pt x="82255" y="211987"/>
                  </a:lnTo>
                  <a:lnTo>
                    <a:pt x="58131" y="251630"/>
                  </a:lnTo>
                  <a:lnTo>
                    <a:pt x="37849" y="293661"/>
                  </a:lnTo>
                  <a:lnTo>
                    <a:pt x="21653" y="337837"/>
                  </a:lnTo>
                  <a:lnTo>
                    <a:pt x="9785" y="383917"/>
                  </a:lnTo>
                  <a:lnTo>
                    <a:pt x="2486" y="431659"/>
                  </a:lnTo>
                  <a:lnTo>
                    <a:pt x="0" y="480822"/>
                  </a:lnTo>
                  <a:lnTo>
                    <a:pt x="2486" y="529984"/>
                  </a:lnTo>
                  <a:lnTo>
                    <a:pt x="9785" y="577726"/>
                  </a:lnTo>
                  <a:lnTo>
                    <a:pt x="21653" y="623806"/>
                  </a:lnTo>
                  <a:lnTo>
                    <a:pt x="37849" y="667982"/>
                  </a:lnTo>
                  <a:lnTo>
                    <a:pt x="58131" y="710013"/>
                  </a:lnTo>
                  <a:lnTo>
                    <a:pt x="82255" y="749656"/>
                  </a:lnTo>
                  <a:lnTo>
                    <a:pt x="109981" y="786672"/>
                  </a:lnTo>
                  <a:lnTo>
                    <a:pt x="141065" y="820816"/>
                  </a:lnTo>
                  <a:lnTo>
                    <a:pt x="175265" y="851849"/>
                  </a:lnTo>
                  <a:lnTo>
                    <a:pt x="212340" y="879528"/>
                  </a:lnTo>
                  <a:lnTo>
                    <a:pt x="252047" y="903612"/>
                  </a:lnTo>
                  <a:lnTo>
                    <a:pt x="294143" y="923859"/>
                  </a:lnTo>
                  <a:lnTo>
                    <a:pt x="338388" y="940027"/>
                  </a:lnTo>
                  <a:lnTo>
                    <a:pt x="384537" y="951875"/>
                  </a:lnTo>
                  <a:lnTo>
                    <a:pt x="432350" y="959161"/>
                  </a:lnTo>
                  <a:lnTo>
                    <a:pt x="481584" y="961644"/>
                  </a:lnTo>
                  <a:lnTo>
                    <a:pt x="530817" y="959161"/>
                  </a:lnTo>
                  <a:lnTo>
                    <a:pt x="578630" y="951875"/>
                  </a:lnTo>
                  <a:lnTo>
                    <a:pt x="624779" y="940027"/>
                  </a:lnTo>
                  <a:lnTo>
                    <a:pt x="669024" y="923859"/>
                  </a:lnTo>
                  <a:lnTo>
                    <a:pt x="711120" y="903612"/>
                  </a:lnTo>
                  <a:lnTo>
                    <a:pt x="750827" y="879528"/>
                  </a:lnTo>
                  <a:lnTo>
                    <a:pt x="787902" y="851849"/>
                  </a:lnTo>
                  <a:lnTo>
                    <a:pt x="822102" y="820816"/>
                  </a:lnTo>
                  <a:lnTo>
                    <a:pt x="853186" y="786672"/>
                  </a:lnTo>
                  <a:lnTo>
                    <a:pt x="880912" y="749656"/>
                  </a:lnTo>
                  <a:lnTo>
                    <a:pt x="905036" y="710013"/>
                  </a:lnTo>
                  <a:lnTo>
                    <a:pt x="925318" y="667982"/>
                  </a:lnTo>
                  <a:lnTo>
                    <a:pt x="941514" y="623806"/>
                  </a:lnTo>
                  <a:lnTo>
                    <a:pt x="953382" y="577726"/>
                  </a:lnTo>
                  <a:lnTo>
                    <a:pt x="960681" y="529984"/>
                  </a:lnTo>
                  <a:lnTo>
                    <a:pt x="963168" y="480822"/>
                  </a:lnTo>
                  <a:lnTo>
                    <a:pt x="960681" y="431659"/>
                  </a:lnTo>
                  <a:lnTo>
                    <a:pt x="953382" y="383917"/>
                  </a:lnTo>
                  <a:lnTo>
                    <a:pt x="941514" y="337837"/>
                  </a:lnTo>
                  <a:lnTo>
                    <a:pt x="925318" y="293661"/>
                  </a:lnTo>
                  <a:lnTo>
                    <a:pt x="905036" y="251630"/>
                  </a:lnTo>
                  <a:lnTo>
                    <a:pt x="880912" y="211987"/>
                  </a:lnTo>
                  <a:lnTo>
                    <a:pt x="853186" y="174971"/>
                  </a:lnTo>
                  <a:lnTo>
                    <a:pt x="822102" y="140827"/>
                  </a:lnTo>
                  <a:lnTo>
                    <a:pt x="787902" y="109794"/>
                  </a:lnTo>
                  <a:lnTo>
                    <a:pt x="750827" y="82115"/>
                  </a:lnTo>
                  <a:lnTo>
                    <a:pt x="711120" y="58031"/>
                  </a:lnTo>
                  <a:lnTo>
                    <a:pt x="669024" y="37784"/>
                  </a:lnTo>
                  <a:lnTo>
                    <a:pt x="624779" y="21616"/>
                  </a:lnTo>
                  <a:lnTo>
                    <a:pt x="578630" y="9768"/>
                  </a:lnTo>
                  <a:lnTo>
                    <a:pt x="530817" y="2482"/>
                  </a:lnTo>
                  <a:lnTo>
                    <a:pt x="481584" y="0"/>
                  </a:lnTo>
                  <a:close/>
                </a:path>
              </a:pathLst>
            </a:custGeom>
            <a:solidFill>
              <a:srgbClr val="82C55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06383" y="3991356"/>
              <a:ext cx="477520" cy="475615"/>
            </a:xfrm>
            <a:custGeom>
              <a:avLst/>
              <a:gdLst/>
              <a:ahLst/>
              <a:cxnLst/>
              <a:rect l="l" t="t" r="r" b="b"/>
              <a:pathLst>
                <a:path w="477520" h="475614">
                  <a:moveTo>
                    <a:pt x="238506" y="0"/>
                  </a:moveTo>
                  <a:lnTo>
                    <a:pt x="190445" y="4829"/>
                  </a:lnTo>
                  <a:lnTo>
                    <a:pt x="145678" y="18680"/>
                  </a:lnTo>
                  <a:lnTo>
                    <a:pt x="105165" y="40598"/>
                  </a:lnTo>
                  <a:lnTo>
                    <a:pt x="69865" y="69627"/>
                  </a:lnTo>
                  <a:lnTo>
                    <a:pt x="40739" y="104812"/>
                  </a:lnTo>
                  <a:lnTo>
                    <a:pt x="18746" y="145196"/>
                  </a:lnTo>
                  <a:lnTo>
                    <a:pt x="4846" y="189825"/>
                  </a:lnTo>
                  <a:lnTo>
                    <a:pt x="0" y="237744"/>
                  </a:lnTo>
                  <a:lnTo>
                    <a:pt x="4846" y="285662"/>
                  </a:lnTo>
                  <a:lnTo>
                    <a:pt x="18746" y="330291"/>
                  </a:lnTo>
                  <a:lnTo>
                    <a:pt x="40739" y="370675"/>
                  </a:lnTo>
                  <a:lnTo>
                    <a:pt x="69865" y="405860"/>
                  </a:lnTo>
                  <a:lnTo>
                    <a:pt x="105165" y="434889"/>
                  </a:lnTo>
                  <a:lnTo>
                    <a:pt x="145678" y="456807"/>
                  </a:lnTo>
                  <a:lnTo>
                    <a:pt x="190445" y="470658"/>
                  </a:lnTo>
                  <a:lnTo>
                    <a:pt x="238506" y="475488"/>
                  </a:lnTo>
                  <a:lnTo>
                    <a:pt x="286566" y="470658"/>
                  </a:lnTo>
                  <a:lnTo>
                    <a:pt x="331333" y="456807"/>
                  </a:lnTo>
                  <a:lnTo>
                    <a:pt x="371846" y="434889"/>
                  </a:lnTo>
                  <a:lnTo>
                    <a:pt x="407146" y="405860"/>
                  </a:lnTo>
                  <a:lnTo>
                    <a:pt x="436272" y="370675"/>
                  </a:lnTo>
                  <a:lnTo>
                    <a:pt x="458265" y="330291"/>
                  </a:lnTo>
                  <a:lnTo>
                    <a:pt x="472165" y="285662"/>
                  </a:lnTo>
                  <a:lnTo>
                    <a:pt x="477012" y="237744"/>
                  </a:lnTo>
                  <a:lnTo>
                    <a:pt x="472165" y="189825"/>
                  </a:lnTo>
                  <a:lnTo>
                    <a:pt x="458265" y="145196"/>
                  </a:lnTo>
                  <a:lnTo>
                    <a:pt x="436272" y="104812"/>
                  </a:lnTo>
                  <a:lnTo>
                    <a:pt x="407146" y="69627"/>
                  </a:lnTo>
                  <a:lnTo>
                    <a:pt x="371846" y="40598"/>
                  </a:lnTo>
                  <a:lnTo>
                    <a:pt x="331333" y="18680"/>
                  </a:lnTo>
                  <a:lnTo>
                    <a:pt x="286566" y="4829"/>
                  </a:lnTo>
                  <a:lnTo>
                    <a:pt x="238506" y="0"/>
                  </a:lnTo>
                  <a:close/>
                </a:path>
              </a:pathLst>
            </a:custGeom>
            <a:solidFill>
              <a:srgbClr val="2CB8AD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9256776" y="6160008"/>
            <a:ext cx="516890" cy="516890"/>
          </a:xfrm>
          <a:custGeom>
            <a:avLst/>
            <a:gdLst/>
            <a:ahLst/>
            <a:cxnLst/>
            <a:rect l="l" t="t" r="r" b="b"/>
            <a:pathLst>
              <a:path w="516890" h="516890">
                <a:moveTo>
                  <a:pt x="258318" y="0"/>
                </a:moveTo>
                <a:lnTo>
                  <a:pt x="211896" y="4162"/>
                </a:lnTo>
                <a:lnTo>
                  <a:pt x="168200" y="16161"/>
                </a:lnTo>
                <a:lnTo>
                  <a:pt x="127959" y="35269"/>
                </a:lnTo>
                <a:lnTo>
                  <a:pt x="91905" y="60755"/>
                </a:lnTo>
                <a:lnTo>
                  <a:pt x="60767" y="91889"/>
                </a:lnTo>
                <a:lnTo>
                  <a:pt x="35277" y="127942"/>
                </a:lnTo>
                <a:lnTo>
                  <a:pt x="16166" y="168184"/>
                </a:lnTo>
                <a:lnTo>
                  <a:pt x="4163" y="211886"/>
                </a:lnTo>
                <a:lnTo>
                  <a:pt x="0" y="258317"/>
                </a:lnTo>
                <a:lnTo>
                  <a:pt x="4163" y="304749"/>
                </a:lnTo>
                <a:lnTo>
                  <a:pt x="16166" y="348451"/>
                </a:lnTo>
                <a:lnTo>
                  <a:pt x="35277" y="388693"/>
                </a:lnTo>
                <a:lnTo>
                  <a:pt x="60767" y="424746"/>
                </a:lnTo>
                <a:lnTo>
                  <a:pt x="91905" y="455880"/>
                </a:lnTo>
                <a:lnTo>
                  <a:pt x="127959" y="481366"/>
                </a:lnTo>
                <a:lnTo>
                  <a:pt x="168200" y="500474"/>
                </a:lnTo>
                <a:lnTo>
                  <a:pt x="211896" y="512473"/>
                </a:lnTo>
                <a:lnTo>
                  <a:pt x="258318" y="516635"/>
                </a:lnTo>
                <a:lnTo>
                  <a:pt x="304739" y="512473"/>
                </a:lnTo>
                <a:lnTo>
                  <a:pt x="348435" y="500474"/>
                </a:lnTo>
                <a:lnTo>
                  <a:pt x="388676" y="481366"/>
                </a:lnTo>
                <a:lnTo>
                  <a:pt x="424730" y="455880"/>
                </a:lnTo>
                <a:lnTo>
                  <a:pt x="455868" y="424746"/>
                </a:lnTo>
                <a:lnTo>
                  <a:pt x="481358" y="388693"/>
                </a:lnTo>
                <a:lnTo>
                  <a:pt x="500469" y="348451"/>
                </a:lnTo>
                <a:lnTo>
                  <a:pt x="512472" y="304749"/>
                </a:lnTo>
                <a:lnTo>
                  <a:pt x="516635" y="258317"/>
                </a:lnTo>
                <a:lnTo>
                  <a:pt x="512472" y="211886"/>
                </a:lnTo>
                <a:lnTo>
                  <a:pt x="500469" y="168184"/>
                </a:lnTo>
                <a:lnTo>
                  <a:pt x="481358" y="127942"/>
                </a:lnTo>
                <a:lnTo>
                  <a:pt x="455868" y="91889"/>
                </a:lnTo>
                <a:lnTo>
                  <a:pt x="424730" y="60755"/>
                </a:lnTo>
                <a:lnTo>
                  <a:pt x="388676" y="35269"/>
                </a:lnTo>
                <a:lnTo>
                  <a:pt x="348435" y="16161"/>
                </a:lnTo>
                <a:lnTo>
                  <a:pt x="304739" y="4162"/>
                </a:lnTo>
                <a:lnTo>
                  <a:pt x="258318" y="0"/>
                </a:lnTo>
                <a:close/>
              </a:path>
            </a:pathLst>
          </a:custGeom>
          <a:solidFill>
            <a:srgbClr val="82C55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57031" y="5000244"/>
            <a:ext cx="963294" cy="962025"/>
          </a:xfrm>
          <a:custGeom>
            <a:avLst/>
            <a:gdLst/>
            <a:ahLst/>
            <a:cxnLst/>
            <a:rect l="l" t="t" r="r" b="b"/>
            <a:pathLst>
              <a:path w="963295" h="962025">
                <a:moveTo>
                  <a:pt x="481584" y="0"/>
                </a:moveTo>
                <a:lnTo>
                  <a:pt x="432350" y="2482"/>
                </a:lnTo>
                <a:lnTo>
                  <a:pt x="384537" y="9768"/>
                </a:lnTo>
                <a:lnTo>
                  <a:pt x="338388" y="21616"/>
                </a:lnTo>
                <a:lnTo>
                  <a:pt x="294143" y="37784"/>
                </a:lnTo>
                <a:lnTo>
                  <a:pt x="252047" y="58031"/>
                </a:lnTo>
                <a:lnTo>
                  <a:pt x="212340" y="82115"/>
                </a:lnTo>
                <a:lnTo>
                  <a:pt x="175265" y="109794"/>
                </a:lnTo>
                <a:lnTo>
                  <a:pt x="141065" y="140827"/>
                </a:lnTo>
                <a:lnTo>
                  <a:pt x="109981" y="174971"/>
                </a:lnTo>
                <a:lnTo>
                  <a:pt x="82255" y="211987"/>
                </a:lnTo>
                <a:lnTo>
                  <a:pt x="58131" y="251630"/>
                </a:lnTo>
                <a:lnTo>
                  <a:pt x="37849" y="293661"/>
                </a:lnTo>
                <a:lnTo>
                  <a:pt x="21653" y="337837"/>
                </a:lnTo>
                <a:lnTo>
                  <a:pt x="9785" y="383917"/>
                </a:lnTo>
                <a:lnTo>
                  <a:pt x="2486" y="431659"/>
                </a:lnTo>
                <a:lnTo>
                  <a:pt x="0" y="480821"/>
                </a:lnTo>
                <a:lnTo>
                  <a:pt x="2486" y="529982"/>
                </a:lnTo>
                <a:lnTo>
                  <a:pt x="9785" y="577722"/>
                </a:lnTo>
                <a:lnTo>
                  <a:pt x="21653" y="623801"/>
                </a:lnTo>
                <a:lnTo>
                  <a:pt x="37849" y="667976"/>
                </a:lnTo>
                <a:lnTo>
                  <a:pt x="58131" y="710007"/>
                </a:lnTo>
                <a:lnTo>
                  <a:pt x="82255" y="749651"/>
                </a:lnTo>
                <a:lnTo>
                  <a:pt x="109981" y="786666"/>
                </a:lnTo>
                <a:lnTo>
                  <a:pt x="141065" y="820812"/>
                </a:lnTo>
                <a:lnTo>
                  <a:pt x="175265" y="851845"/>
                </a:lnTo>
                <a:lnTo>
                  <a:pt x="212340" y="879525"/>
                </a:lnTo>
                <a:lnTo>
                  <a:pt x="252047" y="903610"/>
                </a:lnTo>
                <a:lnTo>
                  <a:pt x="294143" y="923857"/>
                </a:lnTo>
                <a:lnTo>
                  <a:pt x="338388" y="940026"/>
                </a:lnTo>
                <a:lnTo>
                  <a:pt x="384537" y="951875"/>
                </a:lnTo>
                <a:lnTo>
                  <a:pt x="432350" y="959161"/>
                </a:lnTo>
                <a:lnTo>
                  <a:pt x="481584" y="961643"/>
                </a:lnTo>
                <a:lnTo>
                  <a:pt x="530817" y="959161"/>
                </a:lnTo>
                <a:lnTo>
                  <a:pt x="578630" y="951875"/>
                </a:lnTo>
                <a:lnTo>
                  <a:pt x="624779" y="940026"/>
                </a:lnTo>
                <a:lnTo>
                  <a:pt x="669024" y="923857"/>
                </a:lnTo>
                <a:lnTo>
                  <a:pt x="711120" y="903610"/>
                </a:lnTo>
                <a:lnTo>
                  <a:pt x="750827" y="879525"/>
                </a:lnTo>
                <a:lnTo>
                  <a:pt x="787902" y="851845"/>
                </a:lnTo>
                <a:lnTo>
                  <a:pt x="822102" y="820812"/>
                </a:lnTo>
                <a:lnTo>
                  <a:pt x="853186" y="786666"/>
                </a:lnTo>
                <a:lnTo>
                  <a:pt x="880912" y="749651"/>
                </a:lnTo>
                <a:lnTo>
                  <a:pt x="905036" y="710007"/>
                </a:lnTo>
                <a:lnTo>
                  <a:pt x="925318" y="667976"/>
                </a:lnTo>
                <a:lnTo>
                  <a:pt x="941514" y="623801"/>
                </a:lnTo>
                <a:lnTo>
                  <a:pt x="953382" y="577722"/>
                </a:lnTo>
                <a:lnTo>
                  <a:pt x="960681" y="529982"/>
                </a:lnTo>
                <a:lnTo>
                  <a:pt x="963168" y="480821"/>
                </a:lnTo>
                <a:lnTo>
                  <a:pt x="960681" y="431659"/>
                </a:lnTo>
                <a:lnTo>
                  <a:pt x="953382" y="383917"/>
                </a:lnTo>
                <a:lnTo>
                  <a:pt x="941514" y="337837"/>
                </a:lnTo>
                <a:lnTo>
                  <a:pt x="925318" y="293661"/>
                </a:lnTo>
                <a:lnTo>
                  <a:pt x="905036" y="251630"/>
                </a:lnTo>
                <a:lnTo>
                  <a:pt x="880912" y="211987"/>
                </a:lnTo>
                <a:lnTo>
                  <a:pt x="853186" y="174971"/>
                </a:lnTo>
                <a:lnTo>
                  <a:pt x="822102" y="140827"/>
                </a:lnTo>
                <a:lnTo>
                  <a:pt x="787902" y="109794"/>
                </a:lnTo>
                <a:lnTo>
                  <a:pt x="750827" y="82115"/>
                </a:lnTo>
                <a:lnTo>
                  <a:pt x="711120" y="58031"/>
                </a:lnTo>
                <a:lnTo>
                  <a:pt x="669024" y="37784"/>
                </a:lnTo>
                <a:lnTo>
                  <a:pt x="624779" y="21616"/>
                </a:lnTo>
                <a:lnTo>
                  <a:pt x="578630" y="9768"/>
                </a:lnTo>
                <a:lnTo>
                  <a:pt x="530817" y="2482"/>
                </a:lnTo>
                <a:lnTo>
                  <a:pt x="481584" y="0"/>
                </a:lnTo>
                <a:close/>
              </a:path>
            </a:pathLst>
          </a:custGeom>
          <a:solidFill>
            <a:srgbClr val="82C550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82311" y="6103620"/>
            <a:ext cx="777240" cy="754380"/>
          </a:xfrm>
          <a:custGeom>
            <a:avLst/>
            <a:gdLst/>
            <a:ahLst/>
            <a:cxnLst/>
            <a:rect l="l" t="t" r="r" b="b"/>
            <a:pathLst>
              <a:path w="777239" h="754379">
                <a:moveTo>
                  <a:pt x="388620" y="0"/>
                </a:moveTo>
                <a:lnTo>
                  <a:pt x="339872" y="3027"/>
                </a:lnTo>
                <a:lnTo>
                  <a:pt x="292931" y="11868"/>
                </a:lnTo>
                <a:lnTo>
                  <a:pt x="248161" y="26158"/>
                </a:lnTo>
                <a:lnTo>
                  <a:pt x="205927" y="45532"/>
                </a:lnTo>
                <a:lnTo>
                  <a:pt x="166592" y="69627"/>
                </a:lnTo>
                <a:lnTo>
                  <a:pt x="130521" y="98078"/>
                </a:lnTo>
                <a:lnTo>
                  <a:pt x="98078" y="130521"/>
                </a:lnTo>
                <a:lnTo>
                  <a:pt x="69627" y="166592"/>
                </a:lnTo>
                <a:lnTo>
                  <a:pt x="45532" y="205927"/>
                </a:lnTo>
                <a:lnTo>
                  <a:pt x="26158" y="248161"/>
                </a:lnTo>
                <a:lnTo>
                  <a:pt x="11868" y="292931"/>
                </a:lnTo>
                <a:lnTo>
                  <a:pt x="3027" y="339872"/>
                </a:lnTo>
                <a:lnTo>
                  <a:pt x="0" y="388619"/>
                </a:lnTo>
                <a:lnTo>
                  <a:pt x="3027" y="437367"/>
                </a:lnTo>
                <a:lnTo>
                  <a:pt x="11868" y="484308"/>
                </a:lnTo>
                <a:lnTo>
                  <a:pt x="26158" y="529078"/>
                </a:lnTo>
                <a:lnTo>
                  <a:pt x="45532" y="571312"/>
                </a:lnTo>
                <a:lnTo>
                  <a:pt x="69627" y="610647"/>
                </a:lnTo>
                <a:lnTo>
                  <a:pt x="98078" y="646718"/>
                </a:lnTo>
                <a:lnTo>
                  <a:pt x="130521" y="679161"/>
                </a:lnTo>
                <a:lnTo>
                  <a:pt x="166592" y="707612"/>
                </a:lnTo>
                <a:lnTo>
                  <a:pt x="205927" y="731707"/>
                </a:lnTo>
                <a:lnTo>
                  <a:pt x="248161" y="751081"/>
                </a:lnTo>
                <a:lnTo>
                  <a:pt x="258490" y="754378"/>
                </a:lnTo>
                <a:lnTo>
                  <a:pt x="518749" y="754378"/>
                </a:lnTo>
                <a:lnTo>
                  <a:pt x="571312" y="731707"/>
                </a:lnTo>
                <a:lnTo>
                  <a:pt x="610647" y="707612"/>
                </a:lnTo>
                <a:lnTo>
                  <a:pt x="646718" y="679161"/>
                </a:lnTo>
                <a:lnTo>
                  <a:pt x="679161" y="646718"/>
                </a:lnTo>
                <a:lnTo>
                  <a:pt x="707612" y="610647"/>
                </a:lnTo>
                <a:lnTo>
                  <a:pt x="731707" y="571312"/>
                </a:lnTo>
                <a:lnTo>
                  <a:pt x="751081" y="529078"/>
                </a:lnTo>
                <a:lnTo>
                  <a:pt x="765371" y="484308"/>
                </a:lnTo>
                <a:lnTo>
                  <a:pt x="774212" y="437367"/>
                </a:lnTo>
                <a:lnTo>
                  <a:pt x="777239" y="388619"/>
                </a:lnTo>
                <a:lnTo>
                  <a:pt x="774212" y="339872"/>
                </a:lnTo>
                <a:lnTo>
                  <a:pt x="765371" y="292931"/>
                </a:lnTo>
                <a:lnTo>
                  <a:pt x="751081" y="248161"/>
                </a:lnTo>
                <a:lnTo>
                  <a:pt x="731707" y="205927"/>
                </a:lnTo>
                <a:lnTo>
                  <a:pt x="707612" y="166592"/>
                </a:lnTo>
                <a:lnTo>
                  <a:pt x="679161" y="130521"/>
                </a:lnTo>
                <a:lnTo>
                  <a:pt x="646718" y="98078"/>
                </a:lnTo>
                <a:lnTo>
                  <a:pt x="610647" y="69627"/>
                </a:lnTo>
                <a:lnTo>
                  <a:pt x="571312" y="45532"/>
                </a:lnTo>
                <a:lnTo>
                  <a:pt x="529078" y="26158"/>
                </a:lnTo>
                <a:lnTo>
                  <a:pt x="484308" y="11868"/>
                </a:lnTo>
                <a:lnTo>
                  <a:pt x="437367" y="3027"/>
                </a:lnTo>
                <a:lnTo>
                  <a:pt x="388620" y="0"/>
                </a:lnTo>
                <a:close/>
              </a:path>
            </a:pathLst>
          </a:custGeom>
          <a:solidFill>
            <a:srgbClr val="2CB8AD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51904" y="5379720"/>
            <a:ext cx="243840" cy="242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28359" y="5855208"/>
            <a:ext cx="242315" cy="2423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70432" y="6562343"/>
            <a:ext cx="220980" cy="2194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2087</Words>
  <Application>Microsoft Office PowerPoint</Application>
  <PresentationFormat>Widescreen</PresentationFormat>
  <Paragraphs>234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Carlito</vt:lpstr>
      <vt:lpstr>Symbol</vt:lpstr>
      <vt:lpstr>Times New Roman</vt:lpstr>
      <vt:lpstr>Wingdings</vt:lpstr>
      <vt:lpstr>Office Theme</vt:lpstr>
      <vt:lpstr>PowerPoint Presentation</vt:lpstr>
      <vt:lpstr>NỘI DUNG</vt:lpstr>
      <vt:lpstr>PHẦN 1. KẾT QUẢ TUYỂN SINH 2020</vt:lpstr>
      <vt:lpstr>1. THÔNG TIN CHUNG</vt:lpstr>
      <vt:lpstr>KẾT QUẢ TUYỂN SINH 2020</vt:lpstr>
      <vt:lpstr>2. KẾT QUẢ TUYỂN SINH - NHẬP HỌC</vt:lpstr>
      <vt:lpstr>3. HẠN CHẾ VÀ KHÓ KHĂN</vt:lpstr>
      <vt:lpstr>PHẦN 2. CÔNG TÁC TUYỂN SINH 2021</vt:lpstr>
      <vt:lpstr> ĐỊNH HƯỚNG CHUNG</vt:lpstr>
      <vt:lpstr>1. CĂN CỨ XÂY DỰNG QUY CHẾ TUYỂN SINH</vt:lpstr>
      <vt:lpstr>2. MỘT SỐ NỘI DUNG ĐIỀU CHỈNH</vt:lpstr>
      <vt:lpstr>3. NHIỆM VỤ CỦA SỞ GDĐT VÀ ĐIỂM TIẾP NHẬN</vt:lpstr>
      <vt:lpstr>3. NHIỆM VỤ CỦA SỞ GDĐT VÀ ĐIỂM TIẾP NHẬN</vt:lpstr>
      <vt:lpstr>3. NHIỆM VỤ CỦA SỞ GDĐT VÀ ĐIỂM TIẾP NHẬN</vt:lpstr>
      <vt:lpstr>3. NHIỆM VỤ ĐANG, TIẾP TỤC TRIỂN KHAI THỰC HIỆN</vt:lpstr>
      <vt:lpstr>3. NHIỆM VỤ CỦA SỞ GDĐT VÀ ĐIỂM TIẾP NHẬN</vt:lpstr>
      <vt:lpstr>3. CÁC NHIỆM VỤ CỦA SỞ GDĐT VÀ ĐIỂM TIẾP NHẬN </vt:lpstr>
      <vt:lpstr>Thông tin hỗ trợ</vt:lpstr>
      <vt:lpstr>TRÂN TRỌNG CẢM ƠN!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vnha</dc:creator>
  <cp:lastModifiedBy>Windows User</cp:lastModifiedBy>
  <cp:revision>25</cp:revision>
  <dcterms:created xsi:type="dcterms:W3CDTF">2021-04-15T07:57:41Z</dcterms:created>
  <dcterms:modified xsi:type="dcterms:W3CDTF">2021-04-21T13:24:49Z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2021-04-15T00:00:00Z</vt:filetime>
  </property>
</Properties>
</file>