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 id="263" r:id="rId9"/>
    <p:sldId id="277" r:id="rId10"/>
    <p:sldId id="278" r:id="rId11"/>
    <p:sldId id="280" r:id="rId12"/>
    <p:sldId id="279" r:id="rId13"/>
    <p:sldId id="283" r:id="rId14"/>
    <p:sldId id="281" r:id="rId15"/>
    <p:sldId id="284" r:id="rId16"/>
    <p:sldId id="282" r:id="rId17"/>
    <p:sldId id="264" r:id="rId18"/>
    <p:sldId id="275" r:id="rId19"/>
    <p:sldId id="266" r:id="rId20"/>
    <p:sldId id="267" r:id="rId21"/>
    <p:sldId id="276" r:id="rId22"/>
    <p:sldId id="270" r:id="rId23"/>
    <p:sldId id="268" r:id="rId24"/>
    <p:sldId id="269" r:id="rId25"/>
    <p:sldId id="271" r:id="rId26"/>
    <p:sldId id="273" r:id="rId27"/>
    <p:sldId id="272" r:id="rId28"/>
    <p:sldId id="274" r:id="rId29"/>
    <p:sldId id="285" r:id="rId30"/>
    <p:sldId id="286" r:id="rId31"/>
    <p:sldId id="289" r:id="rId32"/>
    <p:sldId id="287" r:id="rId33"/>
    <p:sldId id="288" r:id="rId34"/>
    <p:sldId id="292" r:id="rId35"/>
    <p:sldId id="294" r:id="rId36"/>
    <p:sldId id="291" r:id="rId37"/>
    <p:sldId id="290"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3" autoAdjust="0"/>
    <p:restoredTop sz="94660"/>
  </p:normalViewPr>
  <p:slideViewPr>
    <p:cSldViewPr snapToGrid="0">
      <p:cViewPr varScale="1">
        <p:scale>
          <a:sx n="104" d="100"/>
          <a:sy n="104" d="100"/>
        </p:scale>
        <p:origin x="1848"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7CE304-1640-4EE0-8115-B66545C2AC53}"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670154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CE304-1640-4EE0-8115-B66545C2AC53}"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1932915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7CE304-1640-4EE0-8115-B66545C2AC53}"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4133578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7CE304-1640-4EE0-8115-B66545C2AC53}"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1806889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CE304-1640-4EE0-8115-B66545C2AC53}" type="datetimeFigureOut">
              <a:rPr lang="en-US" smtClean="0"/>
              <a:t>8/14/19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26860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7CE304-1640-4EE0-8115-B66545C2AC53}" type="datetimeFigureOut">
              <a:rPr lang="en-US" smtClean="0"/>
              <a:t>8/14/19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2658631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CE304-1640-4EE0-8115-B66545C2AC53}" type="datetimeFigureOut">
              <a:rPr lang="en-US" smtClean="0"/>
              <a:t>8/14/19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3863817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7CE304-1640-4EE0-8115-B66545C2AC53}"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3638176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7CE304-1640-4EE0-8115-B66545C2AC53}" type="datetimeFigureOut">
              <a:rPr lang="en-US" smtClean="0"/>
              <a:t>8/14/19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56149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CE304-1640-4EE0-8115-B66545C2AC53}"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2333906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CE304-1640-4EE0-8115-B66545C2AC53}" type="datetimeFigureOut">
              <a:rPr lang="en-US" smtClean="0"/>
              <a:t>8/14/19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C9FD46-CFC8-4896-BA46-378496AAA86A}" type="slidenum">
              <a:rPr lang="en-US" smtClean="0"/>
              <a:t>‹#›</a:t>
            </a:fld>
            <a:endParaRPr lang="en-US"/>
          </a:p>
        </p:txBody>
      </p:sp>
    </p:spTree>
    <p:extLst>
      <p:ext uri="{BB962C8B-B14F-4D97-AF65-F5344CB8AC3E}">
        <p14:creationId xmlns:p14="http://schemas.microsoft.com/office/powerpoint/2010/main" val="12844108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7CE304-1640-4EE0-8115-B66545C2AC53}" type="datetimeFigureOut">
              <a:rPr lang="en-US" smtClean="0"/>
              <a:t>8/14/19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C9FD46-CFC8-4896-BA46-378496AAA86A}" type="slidenum">
              <a:rPr lang="en-US" smtClean="0"/>
              <a:t>‹#›</a:t>
            </a:fld>
            <a:endParaRPr lang="en-US"/>
          </a:p>
        </p:txBody>
      </p:sp>
    </p:spTree>
    <p:extLst>
      <p:ext uri="{BB962C8B-B14F-4D97-AF65-F5344CB8AC3E}">
        <p14:creationId xmlns:p14="http://schemas.microsoft.com/office/powerpoint/2010/main" val="4009950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trannhattan@duytan.edu.vn" TargetMode="Externa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societyforscience.org/" TargetMode="Externa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t>Đ</a:t>
            </a:r>
            <a:r>
              <a:rPr lang="en-US" smtClean="0"/>
              <a:t>ánh </a:t>
            </a:r>
            <a:r>
              <a:rPr lang="en-US"/>
              <a:t>giá Ý</a:t>
            </a:r>
            <a:r>
              <a:rPr lang="en-US" smtClean="0"/>
              <a:t> </a:t>
            </a:r>
            <a:r>
              <a:rPr lang="en-US"/>
              <a:t>tưởng </a:t>
            </a:r>
            <a:r>
              <a:rPr lang="en-US" smtClean="0"/>
              <a:t>Dự </a:t>
            </a:r>
            <a:r>
              <a:rPr lang="en-US"/>
              <a:t>án thi </a:t>
            </a:r>
            <a:r>
              <a:rPr lang="en-US" smtClean="0"/>
              <a:t>Khoa </a:t>
            </a:r>
            <a:r>
              <a:rPr lang="en-US"/>
              <a:t>học </a:t>
            </a:r>
            <a:r>
              <a:rPr lang="en-US" smtClean="0"/>
              <a:t>Kỹ </a:t>
            </a:r>
            <a:r>
              <a:rPr lang="en-US"/>
              <a:t>thuật </a:t>
            </a:r>
            <a:r>
              <a:rPr lang="en-US" smtClean="0"/>
              <a:t>Phổ </a:t>
            </a:r>
            <a:r>
              <a:rPr lang="en-US"/>
              <a:t>thông </a:t>
            </a:r>
            <a:r>
              <a:rPr lang="en-US" smtClean="0"/>
              <a:t>Quốc gia</a:t>
            </a:r>
            <a:endParaRPr lang="en-US"/>
          </a:p>
        </p:txBody>
      </p:sp>
      <p:sp>
        <p:nvSpPr>
          <p:cNvPr id="3" name="Subtitle 2"/>
          <p:cNvSpPr>
            <a:spLocks noGrp="1"/>
          </p:cNvSpPr>
          <p:nvPr>
            <p:ph type="subTitle" idx="1"/>
          </p:nvPr>
        </p:nvSpPr>
        <p:spPr/>
        <p:txBody>
          <a:bodyPr/>
          <a:lstStyle/>
          <a:p>
            <a:r>
              <a:rPr lang="en-US" smtClean="0"/>
              <a:t>Trần Nhật Tân</a:t>
            </a:r>
          </a:p>
          <a:p>
            <a:r>
              <a:rPr lang="en-US" smtClean="0">
                <a:hlinkClick r:id="rId2"/>
              </a:rPr>
              <a:t>trannhattan@duytan.edu.vn</a:t>
            </a:r>
            <a:endParaRPr lang="en-US" smtClean="0"/>
          </a:p>
          <a:p>
            <a:r>
              <a:rPr lang="en-US" smtClean="0"/>
              <a:t>094 598 8484</a:t>
            </a:r>
            <a:endParaRPr lang="en-US"/>
          </a:p>
        </p:txBody>
      </p:sp>
      <p:sp>
        <p:nvSpPr>
          <p:cNvPr id="4" name="TextBox 3"/>
          <p:cNvSpPr txBox="1"/>
          <p:nvPr/>
        </p:nvSpPr>
        <p:spPr>
          <a:xfrm>
            <a:off x="3881554" y="6115050"/>
            <a:ext cx="1380891" cy="369332"/>
          </a:xfrm>
          <a:prstGeom prst="rect">
            <a:avLst/>
          </a:prstGeom>
          <a:noFill/>
        </p:spPr>
        <p:txBody>
          <a:bodyPr wrap="none" rtlCol="0">
            <a:spAutoFit/>
          </a:bodyPr>
          <a:lstStyle/>
          <a:p>
            <a:r>
              <a:rPr lang="en-US" smtClean="0"/>
              <a:t>BMT, 8/2019</a:t>
            </a:r>
            <a:endParaRPr lang="en-US"/>
          </a:p>
        </p:txBody>
      </p:sp>
      <p:pic>
        <p:nvPicPr>
          <p:cNvPr id="1026" name="Picture 2" descr="Image result for isef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93" y="265113"/>
            <a:ext cx="887411" cy="1135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314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Mục tiêu</a:t>
            </a:r>
            <a:endParaRPr lang="en-US"/>
          </a:p>
        </p:txBody>
      </p:sp>
      <p:sp>
        <p:nvSpPr>
          <p:cNvPr id="3" name="Content Placeholder 2"/>
          <p:cNvSpPr>
            <a:spLocks noGrp="1"/>
          </p:cNvSpPr>
          <p:nvPr>
            <p:ph type="body" idx="1"/>
          </p:nvPr>
        </p:nvSpPr>
        <p:spPr/>
        <p:txBody>
          <a:bodyPr>
            <a:normAutofit/>
          </a:bodyPr>
          <a:lstStyle/>
          <a:p>
            <a:r>
              <a:rPr lang="en-US" sz="2800" smtClean="0">
                <a:latin typeface="+mj-lt"/>
              </a:rPr>
              <a:t>Tìm kiếm thông tin và Xây dựng ý tưởng </a:t>
            </a:r>
          </a:p>
          <a:p>
            <a:r>
              <a:rPr lang="en-US" sz="2800" smtClean="0">
                <a:latin typeface="+mj-lt"/>
              </a:rPr>
              <a:t>Cách đánh giá Ý tưởng</a:t>
            </a:r>
            <a:endParaRPr lang="en-US" sz="2800">
              <a:latin typeface="+mj-lt"/>
            </a:endParaRPr>
          </a:p>
        </p:txBody>
      </p:sp>
    </p:spTree>
    <p:extLst>
      <p:ext uri="{BB962C8B-B14F-4D97-AF65-F5344CB8AC3E}">
        <p14:creationId xmlns:p14="http://schemas.microsoft.com/office/powerpoint/2010/main" val="4090673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5" y="231815"/>
            <a:ext cx="8896350" cy="6771084"/>
          </a:xfrm>
          <a:prstGeom prst="rect">
            <a:avLst/>
          </a:prstGeom>
        </p:spPr>
        <p:txBody>
          <a:bodyPr wrap="square">
            <a:spAutoFit/>
          </a:bodyPr>
          <a:lstStyle/>
          <a:p>
            <a:r>
              <a:rPr lang="vi-VN" sz="1400">
                <a:solidFill>
                  <a:srgbClr val="333333"/>
                </a:solidFill>
                <a:latin typeface="Lato"/>
              </a:rPr>
              <a:t>Ảnh hưởng của tư tưởng </a:t>
            </a:r>
            <a:r>
              <a:rPr lang="vi-VN" sz="1400" smtClean="0">
                <a:solidFill>
                  <a:srgbClr val="333333"/>
                </a:solidFill>
                <a:latin typeface="Lato"/>
              </a:rPr>
              <a:t>người </a:t>
            </a:r>
            <a:r>
              <a:rPr lang="vi-VN" sz="1400">
                <a:solidFill>
                  <a:srgbClr val="333333"/>
                </a:solidFill>
                <a:latin typeface="Lato"/>
              </a:rPr>
              <a:t>hướng dẫn đối với quan điểm của </a:t>
            </a:r>
            <a:r>
              <a:rPr lang="en-US" sz="1400" smtClean="0">
                <a:solidFill>
                  <a:srgbClr val="333333"/>
                </a:solidFill>
                <a:latin typeface="Lato"/>
              </a:rPr>
              <a:t>người học</a:t>
            </a:r>
            <a:endParaRPr lang="vi-VN" sz="1400">
              <a:solidFill>
                <a:srgbClr val="333333"/>
              </a:solidFill>
              <a:latin typeface="Lato"/>
            </a:endParaRPr>
          </a:p>
          <a:p>
            <a:r>
              <a:rPr lang="vi-VN" sz="1400" b="1">
                <a:solidFill>
                  <a:srgbClr val="333333"/>
                </a:solidFill>
                <a:latin typeface="Lato"/>
              </a:rPr>
              <a:t>Gian hàng Id:</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BEHA021</a:t>
            </a:r>
          </a:p>
          <a:p>
            <a:r>
              <a:rPr lang="vi-VN" sz="1400" b="1">
                <a:solidFill>
                  <a:srgbClr val="333333"/>
                </a:solidFill>
                <a:latin typeface="Lato"/>
              </a:rPr>
              <a:t>Thể loại:</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Khoa học hành vi và xã hội</a:t>
            </a:r>
          </a:p>
          <a:p>
            <a:r>
              <a:rPr lang="vi-VN" sz="1400" b="1">
                <a:solidFill>
                  <a:srgbClr val="333333"/>
                </a:solidFill>
                <a:latin typeface="Lato"/>
              </a:rPr>
              <a:t>Năm:</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2019</a:t>
            </a:r>
          </a:p>
          <a:p>
            <a:r>
              <a:rPr lang="vi-VN" sz="1400" b="1">
                <a:solidFill>
                  <a:srgbClr val="333333"/>
                </a:solidFill>
                <a:latin typeface="Lato"/>
              </a:rPr>
              <a:t>Tên chung kết:</a:t>
            </a:r>
            <a:r>
              <a:rPr lang="vi-VN" sz="1400">
                <a:solidFill>
                  <a:srgbClr val="333333"/>
                </a:solidFill>
                <a:latin typeface="Lato"/>
              </a:rPr>
              <a:t> </a:t>
            </a:r>
            <a:br>
              <a:rPr lang="vi-VN" sz="1400">
                <a:solidFill>
                  <a:srgbClr val="333333"/>
                </a:solidFill>
                <a:latin typeface="Lato"/>
              </a:rPr>
            </a:br>
            <a:r>
              <a:rPr lang="en-US" sz="1400" smtClean="0">
                <a:solidFill>
                  <a:srgbClr val="333333"/>
                </a:solidFill>
                <a:latin typeface="Lato"/>
              </a:rPr>
              <a:t>Long, Rose</a:t>
            </a:r>
            <a:r>
              <a:rPr lang="vi-VN" sz="1400">
                <a:solidFill>
                  <a:srgbClr val="333333"/>
                </a:solidFill>
                <a:latin typeface="Lato"/>
              </a:rPr>
              <a:t> </a:t>
            </a:r>
            <a:br>
              <a:rPr lang="vi-VN" sz="1400">
                <a:solidFill>
                  <a:srgbClr val="333333"/>
                </a:solidFill>
                <a:latin typeface="Lato"/>
              </a:rPr>
            </a:br>
            <a:endParaRPr lang="vi-VN" sz="1400">
              <a:solidFill>
                <a:srgbClr val="333333"/>
              </a:solidFill>
              <a:latin typeface="Lato"/>
            </a:endParaRPr>
          </a:p>
          <a:p>
            <a:r>
              <a:rPr lang="en-US" sz="1400" b="1" smtClean="0">
                <a:solidFill>
                  <a:srgbClr val="333333"/>
                </a:solidFill>
                <a:latin typeface="Lato"/>
              </a:rPr>
              <a:t>Tóm tắt</a:t>
            </a:r>
            <a:r>
              <a:rPr lang="vi-VN" sz="1400" b="1" smtClean="0">
                <a:solidFill>
                  <a:srgbClr val="333333"/>
                </a:solidFill>
                <a:latin typeface="Lato"/>
              </a:rPr>
              <a:t>:</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Nghiên cứu này </a:t>
            </a:r>
            <a:r>
              <a:rPr lang="en-US" sz="1400" smtClean="0">
                <a:solidFill>
                  <a:srgbClr val="333333"/>
                </a:solidFill>
                <a:latin typeface="Lato"/>
              </a:rPr>
              <a:t>nghiên cứu về </a:t>
            </a:r>
            <a:r>
              <a:rPr lang="vi-VN" sz="1400" smtClean="0">
                <a:solidFill>
                  <a:srgbClr val="333333"/>
                </a:solidFill>
                <a:latin typeface="Lato"/>
              </a:rPr>
              <a:t>ảnh </a:t>
            </a:r>
            <a:r>
              <a:rPr lang="vi-VN" sz="1400">
                <a:solidFill>
                  <a:srgbClr val="333333"/>
                </a:solidFill>
                <a:latin typeface="Lato"/>
              </a:rPr>
              <a:t>hưởng của </a:t>
            </a:r>
            <a:r>
              <a:rPr lang="vi-VN" sz="1400" smtClean="0">
                <a:solidFill>
                  <a:srgbClr val="333333"/>
                </a:solidFill>
                <a:latin typeface="Lato"/>
              </a:rPr>
              <a:t>người </a:t>
            </a:r>
            <a:r>
              <a:rPr lang="vi-VN" sz="1400">
                <a:solidFill>
                  <a:srgbClr val="333333"/>
                </a:solidFill>
                <a:latin typeface="Lato"/>
              </a:rPr>
              <a:t>hướng dẫn </a:t>
            </a:r>
            <a:r>
              <a:rPr lang="en-US" sz="1400" smtClean="0">
                <a:solidFill>
                  <a:srgbClr val="333333"/>
                </a:solidFill>
                <a:latin typeface="Lato"/>
              </a:rPr>
              <a:t>lên </a:t>
            </a:r>
            <a:r>
              <a:rPr lang="vi-VN" sz="1400" smtClean="0">
                <a:solidFill>
                  <a:srgbClr val="333333"/>
                </a:solidFill>
                <a:latin typeface="Lato"/>
              </a:rPr>
              <a:t>ý </a:t>
            </a:r>
            <a:r>
              <a:rPr lang="vi-VN" sz="1400">
                <a:solidFill>
                  <a:srgbClr val="333333"/>
                </a:solidFill>
                <a:latin typeface="Lato"/>
              </a:rPr>
              <a:t>thức hệ và nhận thức của </a:t>
            </a:r>
            <a:r>
              <a:rPr lang="en-US" sz="1400" smtClean="0">
                <a:solidFill>
                  <a:srgbClr val="333333"/>
                </a:solidFill>
                <a:latin typeface="Lato"/>
              </a:rPr>
              <a:t>học sinh đối với tính hợp lệ của nguồn</a:t>
            </a:r>
            <a:r>
              <a:rPr lang="vi-VN" sz="1400" smtClean="0">
                <a:solidFill>
                  <a:srgbClr val="333333"/>
                </a:solidFill>
                <a:latin typeface="Lato"/>
              </a:rPr>
              <a:t> </a:t>
            </a:r>
            <a:r>
              <a:rPr lang="vi-VN" sz="1400">
                <a:solidFill>
                  <a:srgbClr val="333333"/>
                </a:solidFill>
                <a:latin typeface="Lato"/>
              </a:rPr>
              <a:t>thông </a:t>
            </a:r>
            <a:r>
              <a:rPr lang="vi-VN" sz="1400" smtClean="0">
                <a:solidFill>
                  <a:srgbClr val="333333"/>
                </a:solidFill>
                <a:latin typeface="Lato"/>
              </a:rPr>
              <a:t>tin.</a:t>
            </a:r>
            <a:r>
              <a:rPr lang="vi-VN" sz="1400">
                <a:solidFill>
                  <a:srgbClr val="333333"/>
                </a:solidFill>
                <a:latin typeface="Lato"/>
              </a:rPr>
              <a:t> </a:t>
            </a:r>
            <a:r>
              <a:rPr lang="en-US" sz="1400" smtClean="0">
                <a:solidFill>
                  <a:srgbClr val="333333"/>
                </a:solidFill>
                <a:latin typeface="Lato"/>
              </a:rPr>
              <a:t>G</a:t>
            </a:r>
            <a:r>
              <a:rPr lang="vi-VN" sz="1400" smtClean="0">
                <a:solidFill>
                  <a:srgbClr val="333333"/>
                </a:solidFill>
                <a:latin typeface="Lato"/>
              </a:rPr>
              <a:t>iả </a:t>
            </a:r>
            <a:r>
              <a:rPr lang="vi-VN" sz="1400">
                <a:solidFill>
                  <a:srgbClr val="333333"/>
                </a:solidFill>
                <a:latin typeface="Lato"/>
              </a:rPr>
              <a:t>thuyết </a:t>
            </a:r>
            <a:r>
              <a:rPr lang="vi-VN" sz="1400" smtClean="0">
                <a:solidFill>
                  <a:srgbClr val="333333"/>
                </a:solidFill>
                <a:latin typeface="Lato"/>
              </a:rPr>
              <a:t>rằng</a:t>
            </a:r>
            <a:r>
              <a:rPr lang="en-US" sz="1400" smtClean="0">
                <a:solidFill>
                  <a:srgbClr val="333333"/>
                </a:solidFill>
                <a:latin typeface="Lato"/>
              </a:rPr>
              <a:t>,</a:t>
            </a:r>
            <a:r>
              <a:rPr lang="vi-VN" sz="1400" smtClean="0">
                <a:solidFill>
                  <a:srgbClr val="333333"/>
                </a:solidFill>
                <a:latin typeface="Lato"/>
              </a:rPr>
              <a:t> </a:t>
            </a:r>
            <a:r>
              <a:rPr lang="vi-VN" sz="1400">
                <a:solidFill>
                  <a:srgbClr val="333333"/>
                </a:solidFill>
                <a:latin typeface="Lato"/>
              </a:rPr>
              <a:t>nếu </a:t>
            </a:r>
            <a:r>
              <a:rPr lang="en-US" sz="1400" smtClean="0">
                <a:solidFill>
                  <a:srgbClr val="333333"/>
                </a:solidFill>
                <a:latin typeface="Lato"/>
              </a:rPr>
              <a:t>học sinh </a:t>
            </a:r>
            <a:r>
              <a:rPr lang="vi-VN" sz="1400" smtClean="0">
                <a:solidFill>
                  <a:srgbClr val="333333"/>
                </a:solidFill>
                <a:latin typeface="Lato"/>
              </a:rPr>
              <a:t>được </a:t>
            </a:r>
            <a:r>
              <a:rPr lang="en-US" sz="1400" smtClean="0">
                <a:solidFill>
                  <a:srgbClr val="333333"/>
                </a:solidFill>
                <a:latin typeface="Lato"/>
              </a:rPr>
              <a:t>nghe bài </a:t>
            </a:r>
            <a:r>
              <a:rPr lang="vi-VN" sz="1400" smtClean="0">
                <a:solidFill>
                  <a:srgbClr val="333333"/>
                </a:solidFill>
                <a:latin typeface="Lato"/>
              </a:rPr>
              <a:t>trình </a:t>
            </a:r>
            <a:r>
              <a:rPr lang="vi-VN" sz="1400">
                <a:solidFill>
                  <a:srgbClr val="333333"/>
                </a:solidFill>
                <a:latin typeface="Lato"/>
              </a:rPr>
              <a:t>bày </a:t>
            </a:r>
            <a:r>
              <a:rPr lang="vi-VN" sz="1400" smtClean="0">
                <a:solidFill>
                  <a:srgbClr val="333333"/>
                </a:solidFill>
                <a:latin typeface="Lato"/>
              </a:rPr>
              <a:t>v</a:t>
            </a:r>
            <a:r>
              <a:rPr lang="en-US" sz="1400" smtClean="0">
                <a:solidFill>
                  <a:srgbClr val="333333"/>
                </a:solidFill>
                <a:latin typeface="Lato"/>
              </a:rPr>
              <a:t>ề</a:t>
            </a:r>
            <a:r>
              <a:rPr lang="vi-VN" sz="1400" smtClean="0">
                <a:solidFill>
                  <a:srgbClr val="333333"/>
                </a:solidFill>
                <a:latin typeface="Lato"/>
              </a:rPr>
              <a:t> lý </a:t>
            </a:r>
            <a:r>
              <a:rPr lang="vi-VN" sz="1400">
                <a:solidFill>
                  <a:srgbClr val="333333"/>
                </a:solidFill>
                <a:latin typeface="Lato"/>
              </a:rPr>
              <a:t>thuyết kinh tế bởi một chuyên </a:t>
            </a:r>
            <a:r>
              <a:rPr lang="vi-VN" sz="1400" smtClean="0">
                <a:solidFill>
                  <a:srgbClr val="333333"/>
                </a:solidFill>
                <a:latin typeface="Lato"/>
              </a:rPr>
              <a:t>gia, </a:t>
            </a:r>
            <a:r>
              <a:rPr lang="vi-VN" sz="1400">
                <a:solidFill>
                  <a:srgbClr val="333333"/>
                </a:solidFill>
                <a:latin typeface="Lato"/>
              </a:rPr>
              <a:t>họ sẽ cho rằng lý thuyết này là hợp </a:t>
            </a:r>
            <a:r>
              <a:rPr lang="vi-VN" sz="1400" smtClean="0">
                <a:solidFill>
                  <a:srgbClr val="333333"/>
                </a:solidFill>
                <a:latin typeface="Lato"/>
              </a:rPr>
              <a:t>lệ</a:t>
            </a:r>
            <a:r>
              <a:rPr lang="en-US" sz="1400" smtClean="0">
                <a:solidFill>
                  <a:srgbClr val="333333"/>
                </a:solidFill>
                <a:latin typeface="Lato"/>
              </a:rPr>
              <a:t>/chính xác</a:t>
            </a:r>
            <a:r>
              <a:rPr lang="vi-VN" sz="1400" smtClean="0">
                <a:solidFill>
                  <a:srgbClr val="333333"/>
                </a:solidFill>
                <a:latin typeface="Lato"/>
              </a:rPr>
              <a:t>, </a:t>
            </a:r>
            <a:r>
              <a:rPr lang="en-US" sz="1400" smtClean="0">
                <a:solidFill>
                  <a:srgbClr val="333333"/>
                </a:solidFill>
                <a:latin typeface="Lato"/>
              </a:rPr>
              <a:t>bất kể họ có </a:t>
            </a:r>
            <a:r>
              <a:rPr lang="vi-VN" sz="1400" smtClean="0">
                <a:solidFill>
                  <a:srgbClr val="333333"/>
                </a:solidFill>
                <a:latin typeface="Lato"/>
              </a:rPr>
              <a:t>quan </a:t>
            </a:r>
            <a:r>
              <a:rPr lang="vi-VN" sz="1400">
                <a:solidFill>
                  <a:srgbClr val="333333"/>
                </a:solidFill>
                <a:latin typeface="Lato"/>
              </a:rPr>
              <a:t>điểm </a:t>
            </a:r>
            <a:r>
              <a:rPr lang="en-US" sz="1400" smtClean="0">
                <a:solidFill>
                  <a:srgbClr val="333333"/>
                </a:solidFill>
                <a:latin typeface="Lato"/>
              </a:rPr>
              <a:t>khác</a:t>
            </a:r>
            <a:r>
              <a:rPr lang="vi-VN" sz="1400" smtClean="0">
                <a:solidFill>
                  <a:srgbClr val="333333"/>
                </a:solidFill>
                <a:latin typeface="Lato"/>
              </a:rPr>
              <a:t> </a:t>
            </a:r>
            <a:r>
              <a:rPr lang="vi-VN" sz="1400">
                <a:solidFill>
                  <a:srgbClr val="333333"/>
                </a:solidFill>
                <a:latin typeface="Lato"/>
              </a:rPr>
              <a:t>trước </a:t>
            </a:r>
            <a:r>
              <a:rPr lang="vi-VN" sz="1400" smtClean="0">
                <a:solidFill>
                  <a:srgbClr val="333333"/>
                </a:solidFill>
                <a:latin typeface="Lato"/>
              </a:rPr>
              <a:t>khi</a:t>
            </a:r>
            <a:r>
              <a:rPr lang="en-US" sz="1400" smtClean="0">
                <a:solidFill>
                  <a:srgbClr val="333333"/>
                </a:solidFill>
                <a:latin typeface="Lato"/>
              </a:rPr>
              <a:t> nghe</a:t>
            </a:r>
            <a:r>
              <a:rPr lang="vi-VN" sz="1400" smtClean="0">
                <a:solidFill>
                  <a:srgbClr val="333333"/>
                </a:solidFill>
                <a:latin typeface="Lato"/>
              </a:rPr>
              <a:t> </a:t>
            </a:r>
            <a:r>
              <a:rPr lang="vi-VN" sz="1400">
                <a:solidFill>
                  <a:srgbClr val="333333"/>
                </a:solidFill>
                <a:latin typeface="Lato"/>
              </a:rPr>
              <a:t>trình bày. Để kiểm tra mức độ mà ý thức hệ cụ thể của người hướng dẫn ảnh hưởng đến quan điểm tư tưởng của học </a:t>
            </a:r>
            <a:r>
              <a:rPr lang="vi-VN" sz="1400" smtClean="0">
                <a:solidFill>
                  <a:srgbClr val="333333"/>
                </a:solidFill>
                <a:latin typeface="Lato"/>
              </a:rPr>
              <a:t>sinh</a:t>
            </a:r>
            <a:r>
              <a:rPr lang="en-US" sz="1400" smtClean="0">
                <a:solidFill>
                  <a:srgbClr val="333333"/>
                </a:solidFill>
                <a:latin typeface="Lato"/>
              </a:rPr>
              <a:t> như thế nào</a:t>
            </a:r>
            <a:r>
              <a:rPr lang="vi-VN" sz="1400" smtClean="0">
                <a:solidFill>
                  <a:srgbClr val="333333"/>
                </a:solidFill>
                <a:latin typeface="Lato"/>
              </a:rPr>
              <a:t>, </a:t>
            </a:r>
            <a:r>
              <a:rPr lang="vi-VN" sz="1400">
                <a:solidFill>
                  <a:srgbClr val="333333"/>
                </a:solidFill>
                <a:latin typeface="Lato"/>
              </a:rPr>
              <a:t>một thí nghiệm đã được thực hiện trong ba nhóm </a:t>
            </a:r>
            <a:r>
              <a:rPr lang="en-US" sz="1400" smtClean="0">
                <a:solidFill>
                  <a:srgbClr val="333333"/>
                </a:solidFill>
                <a:latin typeface="Lato"/>
              </a:rPr>
              <a:t>thử nghiệm </a:t>
            </a:r>
            <a:r>
              <a:rPr lang="vi-VN" sz="1400" smtClean="0">
                <a:solidFill>
                  <a:srgbClr val="333333"/>
                </a:solidFill>
                <a:latin typeface="Lato"/>
              </a:rPr>
              <a:t>xung </a:t>
            </a:r>
            <a:r>
              <a:rPr lang="vi-VN" sz="1400">
                <a:solidFill>
                  <a:srgbClr val="333333"/>
                </a:solidFill>
                <a:latin typeface="Lato"/>
              </a:rPr>
              <a:t>quanh chương trình giảng dạy ở trường trung học. Mỗi nhóm </a:t>
            </a:r>
            <a:r>
              <a:rPr lang="en-US" sz="1400" smtClean="0">
                <a:solidFill>
                  <a:srgbClr val="333333"/>
                </a:solidFill>
                <a:latin typeface="Lato"/>
              </a:rPr>
              <a:t>thử nghiệm </a:t>
            </a:r>
            <a:r>
              <a:rPr lang="vi-VN" sz="1400" smtClean="0">
                <a:solidFill>
                  <a:srgbClr val="333333"/>
                </a:solidFill>
                <a:latin typeface="Lato"/>
              </a:rPr>
              <a:t>được </a:t>
            </a:r>
            <a:r>
              <a:rPr lang="vi-VN" sz="1400">
                <a:solidFill>
                  <a:srgbClr val="333333"/>
                </a:solidFill>
                <a:latin typeface="Lato"/>
              </a:rPr>
              <a:t>cung cấp </a:t>
            </a:r>
            <a:r>
              <a:rPr lang="en-US" sz="1400" smtClean="0">
                <a:solidFill>
                  <a:srgbClr val="333333"/>
                </a:solidFill>
                <a:latin typeface="Lato"/>
              </a:rPr>
              <a:t>phiếu khảo sát </a:t>
            </a:r>
            <a:r>
              <a:rPr lang="vi-VN" sz="1400" smtClean="0">
                <a:solidFill>
                  <a:srgbClr val="333333"/>
                </a:solidFill>
                <a:latin typeface="Lato"/>
              </a:rPr>
              <a:t>trước </a:t>
            </a:r>
            <a:r>
              <a:rPr lang="vi-VN" sz="1400">
                <a:solidFill>
                  <a:srgbClr val="333333"/>
                </a:solidFill>
                <a:latin typeface="Lato"/>
              </a:rPr>
              <a:t>và sau </a:t>
            </a:r>
            <a:r>
              <a:rPr lang="en-US" sz="1400" smtClean="0">
                <a:solidFill>
                  <a:srgbClr val="333333"/>
                </a:solidFill>
                <a:latin typeface="Lato"/>
              </a:rPr>
              <a:t>khi nghe bài trình bày. Phiếu khảo sát </a:t>
            </a:r>
            <a:r>
              <a:rPr lang="vi-VN" sz="1400" smtClean="0">
                <a:solidFill>
                  <a:srgbClr val="333333"/>
                </a:solidFill>
                <a:latin typeface="Lato"/>
              </a:rPr>
              <a:t>liên </a:t>
            </a:r>
            <a:r>
              <a:rPr lang="vi-VN" sz="1400">
                <a:solidFill>
                  <a:srgbClr val="333333"/>
                </a:solidFill>
                <a:latin typeface="Lato"/>
              </a:rPr>
              <a:t>quan đến </a:t>
            </a:r>
            <a:r>
              <a:rPr lang="en-US" sz="1400" smtClean="0">
                <a:solidFill>
                  <a:srgbClr val="333333"/>
                </a:solidFill>
                <a:latin typeface="Lato"/>
              </a:rPr>
              <a:t>nội dung </a:t>
            </a:r>
            <a:r>
              <a:rPr lang="vi-VN" sz="1400" smtClean="0">
                <a:solidFill>
                  <a:srgbClr val="333333"/>
                </a:solidFill>
                <a:latin typeface="Lato"/>
              </a:rPr>
              <a:t>bài </a:t>
            </a:r>
            <a:r>
              <a:rPr lang="vi-VN" sz="1400">
                <a:solidFill>
                  <a:srgbClr val="333333"/>
                </a:solidFill>
                <a:latin typeface="Lato"/>
              </a:rPr>
              <a:t>giảng cụ thể </a:t>
            </a:r>
            <a:r>
              <a:rPr lang="vi-VN" sz="1400" smtClean="0">
                <a:solidFill>
                  <a:srgbClr val="333333"/>
                </a:solidFill>
                <a:latin typeface="Lato"/>
              </a:rPr>
              <a:t>về </a:t>
            </a:r>
            <a:r>
              <a:rPr lang="vi-VN" sz="1400">
                <a:solidFill>
                  <a:srgbClr val="333333"/>
                </a:solidFill>
                <a:latin typeface="Lato"/>
              </a:rPr>
              <a:t>các biện pháp của một nền kinh tế. Hai trong số các bài giảng </a:t>
            </a:r>
            <a:r>
              <a:rPr lang="en-US" sz="1400" smtClean="0">
                <a:solidFill>
                  <a:srgbClr val="333333"/>
                </a:solidFill>
                <a:latin typeface="Lato"/>
              </a:rPr>
              <a:t>trình bày về 2 lí thuyết khác nhau (đối với cùng một vấn đề)</a:t>
            </a:r>
            <a:r>
              <a:rPr lang="vi-VN" sz="1400" smtClean="0">
                <a:solidFill>
                  <a:srgbClr val="333333"/>
                </a:solidFill>
                <a:latin typeface="Lato"/>
              </a:rPr>
              <a:t>, </a:t>
            </a:r>
            <a:r>
              <a:rPr lang="vi-VN" sz="1400">
                <a:solidFill>
                  <a:srgbClr val="333333"/>
                </a:solidFill>
                <a:latin typeface="Lato"/>
              </a:rPr>
              <a:t>trong khi bài giảng thứ ba cung cấp một cái nhìn bình đẳng về cả hai </a:t>
            </a:r>
            <a:r>
              <a:rPr lang="en-US" sz="1400" smtClean="0">
                <a:solidFill>
                  <a:srgbClr val="333333"/>
                </a:solidFill>
                <a:latin typeface="Lato"/>
              </a:rPr>
              <a:t>lí thuyết trên</a:t>
            </a:r>
            <a:r>
              <a:rPr lang="vi-VN" sz="1400" smtClean="0">
                <a:solidFill>
                  <a:srgbClr val="333333"/>
                </a:solidFill>
                <a:latin typeface="Lato"/>
              </a:rPr>
              <a:t>.</a:t>
            </a:r>
            <a:r>
              <a:rPr lang="vi-VN" sz="1400">
                <a:solidFill>
                  <a:srgbClr val="333333"/>
                </a:solidFill>
                <a:latin typeface="Lato"/>
              </a:rPr>
              <a:t> Các kết quả của thí nghiệm </a:t>
            </a:r>
            <a:r>
              <a:rPr lang="en-US" sz="1400" smtClean="0">
                <a:solidFill>
                  <a:srgbClr val="333333"/>
                </a:solidFill>
                <a:latin typeface="Lato"/>
              </a:rPr>
              <a:t>đã </a:t>
            </a:r>
            <a:r>
              <a:rPr lang="vi-VN" sz="1400" smtClean="0">
                <a:solidFill>
                  <a:srgbClr val="333333"/>
                </a:solidFill>
                <a:latin typeface="Lato"/>
              </a:rPr>
              <a:t>ủng </a:t>
            </a:r>
            <a:r>
              <a:rPr lang="vi-VN" sz="1400">
                <a:solidFill>
                  <a:srgbClr val="333333"/>
                </a:solidFill>
                <a:latin typeface="Lato"/>
              </a:rPr>
              <a:t>hộ giả </a:t>
            </a:r>
            <a:r>
              <a:rPr lang="vi-VN" sz="1400" smtClean="0">
                <a:solidFill>
                  <a:srgbClr val="333333"/>
                </a:solidFill>
                <a:latin typeface="Lato"/>
              </a:rPr>
              <a:t>thuyết</a:t>
            </a:r>
            <a:r>
              <a:rPr lang="en-US" sz="1400" smtClean="0">
                <a:solidFill>
                  <a:srgbClr val="333333"/>
                </a:solidFill>
                <a:latin typeface="Lato"/>
              </a:rPr>
              <a:t> đưa ra</a:t>
            </a:r>
            <a:r>
              <a:rPr lang="vi-VN" sz="1400" smtClean="0">
                <a:solidFill>
                  <a:srgbClr val="333333"/>
                </a:solidFill>
                <a:latin typeface="Lato"/>
              </a:rPr>
              <a:t>.</a:t>
            </a:r>
            <a:r>
              <a:rPr lang="vi-VN" sz="1400">
                <a:solidFill>
                  <a:srgbClr val="333333"/>
                </a:solidFill>
                <a:latin typeface="Lato"/>
              </a:rPr>
              <a:t> Các giá trị hệ số tương quan </a:t>
            </a:r>
            <a:r>
              <a:rPr lang="en-US" sz="1400" smtClean="0">
                <a:solidFill>
                  <a:srgbClr val="333333"/>
                </a:solidFill>
                <a:latin typeface="Lato"/>
              </a:rPr>
              <a:t>(</a:t>
            </a:r>
            <a:r>
              <a:rPr lang="vi-VN" sz="1400" smtClean="0">
                <a:solidFill>
                  <a:srgbClr val="333333"/>
                </a:solidFill>
                <a:latin typeface="Lato"/>
              </a:rPr>
              <a:t>dưới 0,5</a:t>
            </a:r>
            <a:r>
              <a:rPr lang="en-US" sz="1400" smtClean="0">
                <a:solidFill>
                  <a:srgbClr val="333333"/>
                </a:solidFill>
                <a:latin typeface="Lato"/>
              </a:rPr>
              <a:t>)</a:t>
            </a:r>
            <a:r>
              <a:rPr lang="vi-VN" sz="1400" smtClean="0">
                <a:solidFill>
                  <a:srgbClr val="333333"/>
                </a:solidFill>
                <a:latin typeface="Lato"/>
              </a:rPr>
              <a:t> </a:t>
            </a:r>
            <a:r>
              <a:rPr lang="en-US" sz="1400" smtClean="0">
                <a:solidFill>
                  <a:srgbClr val="333333"/>
                </a:solidFill>
                <a:latin typeface="Lato"/>
              </a:rPr>
              <a:t>giữa mức</a:t>
            </a:r>
            <a:r>
              <a:rPr lang="vi-VN" sz="1400" smtClean="0">
                <a:solidFill>
                  <a:srgbClr val="333333"/>
                </a:solidFill>
                <a:latin typeface="Lato"/>
              </a:rPr>
              <a:t> </a:t>
            </a:r>
            <a:r>
              <a:rPr lang="vi-VN" sz="1400">
                <a:solidFill>
                  <a:srgbClr val="333333"/>
                </a:solidFill>
                <a:latin typeface="Lato"/>
              </a:rPr>
              <a:t>điểm trước và sau khảo sát giữa các nhóm </a:t>
            </a:r>
            <a:r>
              <a:rPr lang="en-US" sz="1400" smtClean="0">
                <a:solidFill>
                  <a:srgbClr val="333333"/>
                </a:solidFill>
                <a:latin typeface="Lato"/>
              </a:rPr>
              <a:t>quan sát </a:t>
            </a:r>
            <a:r>
              <a:rPr lang="vi-VN" sz="1400" smtClean="0">
                <a:solidFill>
                  <a:srgbClr val="333333"/>
                </a:solidFill>
                <a:latin typeface="Lato"/>
              </a:rPr>
              <a:t>cho </a:t>
            </a:r>
            <a:r>
              <a:rPr lang="vi-VN" sz="1400">
                <a:solidFill>
                  <a:srgbClr val="333333"/>
                </a:solidFill>
                <a:latin typeface="Lato"/>
              </a:rPr>
              <a:t>thấy rằng </a:t>
            </a:r>
            <a:r>
              <a:rPr lang="en-US" sz="1400" smtClean="0">
                <a:solidFill>
                  <a:srgbClr val="333333"/>
                </a:solidFill>
                <a:latin typeface="Lato"/>
              </a:rPr>
              <a:t>quan điểm </a:t>
            </a:r>
            <a:r>
              <a:rPr lang="vi-VN" sz="1400" smtClean="0">
                <a:solidFill>
                  <a:srgbClr val="333333"/>
                </a:solidFill>
                <a:latin typeface="Lato"/>
              </a:rPr>
              <a:t>ban </a:t>
            </a:r>
            <a:r>
              <a:rPr lang="vi-VN" sz="1400">
                <a:solidFill>
                  <a:srgbClr val="333333"/>
                </a:solidFill>
                <a:latin typeface="Lato"/>
              </a:rPr>
              <a:t>đầu của </a:t>
            </a:r>
            <a:r>
              <a:rPr lang="en-US" sz="1400" smtClean="0">
                <a:solidFill>
                  <a:srgbClr val="333333"/>
                </a:solidFill>
                <a:latin typeface="Lato"/>
              </a:rPr>
              <a:t>học sinh đã </a:t>
            </a:r>
            <a:r>
              <a:rPr lang="vi-VN" sz="1400" smtClean="0">
                <a:solidFill>
                  <a:srgbClr val="333333"/>
                </a:solidFill>
                <a:latin typeface="Lato"/>
              </a:rPr>
              <a:t>không </a:t>
            </a:r>
            <a:r>
              <a:rPr lang="vi-VN" sz="1400">
                <a:solidFill>
                  <a:srgbClr val="333333"/>
                </a:solidFill>
                <a:latin typeface="Lato"/>
              </a:rPr>
              <a:t>duy trì sau bài giảng. Sự khác biệt đáng kể giữa điểm số sau khảo sát của từng nhóm </a:t>
            </a:r>
            <a:r>
              <a:rPr lang="en-US" sz="1400" smtClean="0">
                <a:solidFill>
                  <a:srgbClr val="333333"/>
                </a:solidFill>
                <a:latin typeface="Lato"/>
              </a:rPr>
              <a:t>quan sát </a:t>
            </a:r>
            <a:r>
              <a:rPr lang="vi-VN" sz="1400" smtClean="0">
                <a:solidFill>
                  <a:srgbClr val="333333"/>
                </a:solidFill>
                <a:latin typeface="Lato"/>
              </a:rPr>
              <a:t>(mức </a:t>
            </a:r>
            <a:r>
              <a:rPr lang="vi-VN" sz="1400">
                <a:solidFill>
                  <a:srgbClr val="333333"/>
                </a:solidFill>
                <a:latin typeface="Lato"/>
              </a:rPr>
              <a:t>p &lt;0,05 cho ba điều kiện và kết </a:t>
            </a:r>
            <a:r>
              <a:rPr lang="vi-VN" sz="1400" smtClean="0">
                <a:solidFill>
                  <a:srgbClr val="333333"/>
                </a:solidFill>
                <a:latin typeface="Lato"/>
              </a:rPr>
              <a:t>quả</a:t>
            </a:r>
            <a:r>
              <a:rPr lang="en-US" sz="1400" smtClean="0">
                <a:solidFill>
                  <a:srgbClr val="333333"/>
                </a:solidFill>
                <a:latin typeface="Lato"/>
              </a:rPr>
              <a:t> từ</a:t>
            </a:r>
            <a:r>
              <a:rPr lang="vi-VN" sz="1400" smtClean="0">
                <a:solidFill>
                  <a:srgbClr val="333333"/>
                </a:solidFill>
                <a:latin typeface="Lato"/>
              </a:rPr>
              <a:t> Tukey </a:t>
            </a:r>
            <a:r>
              <a:rPr lang="vi-VN" sz="1400">
                <a:solidFill>
                  <a:srgbClr val="333333"/>
                </a:solidFill>
                <a:latin typeface="Lato"/>
              </a:rPr>
              <a:t>HSD) cho thấy sự khác biệt trong đáp ứng với bài giảng giữa mỗi nhóm </a:t>
            </a:r>
            <a:r>
              <a:rPr lang="en-US" sz="1400" smtClean="0">
                <a:solidFill>
                  <a:srgbClr val="333333"/>
                </a:solidFill>
                <a:latin typeface="Lato"/>
              </a:rPr>
              <a:t>quan sát</a:t>
            </a:r>
            <a:r>
              <a:rPr lang="vi-VN" sz="1400" smtClean="0">
                <a:solidFill>
                  <a:srgbClr val="333333"/>
                </a:solidFill>
                <a:latin typeface="Lato"/>
              </a:rPr>
              <a:t>.</a:t>
            </a:r>
            <a:r>
              <a:rPr lang="vi-VN" sz="1400">
                <a:solidFill>
                  <a:srgbClr val="333333"/>
                </a:solidFill>
                <a:latin typeface="Lato"/>
              </a:rPr>
              <a:t> Điểm số phản ánh quan điểm của sinh viên sau khi </a:t>
            </a:r>
            <a:r>
              <a:rPr lang="en-US" sz="1400" smtClean="0">
                <a:solidFill>
                  <a:srgbClr val="333333"/>
                </a:solidFill>
                <a:latin typeface="Lato"/>
              </a:rPr>
              <a:t>nghe </a:t>
            </a:r>
            <a:r>
              <a:rPr lang="vi-VN" sz="1400" smtClean="0">
                <a:solidFill>
                  <a:srgbClr val="333333"/>
                </a:solidFill>
                <a:latin typeface="Lato"/>
              </a:rPr>
              <a:t>bài </a:t>
            </a:r>
            <a:r>
              <a:rPr lang="vi-VN" sz="1400">
                <a:solidFill>
                  <a:srgbClr val="333333"/>
                </a:solidFill>
                <a:latin typeface="Lato"/>
              </a:rPr>
              <a:t>giảng có xu hướng trung bình nghiêng về hệ tư tưởng được đưa ra trong bài giảng. </a:t>
            </a:r>
            <a:r>
              <a:rPr lang="en-US" sz="1400" smtClean="0">
                <a:solidFill>
                  <a:srgbClr val="333333"/>
                </a:solidFill>
                <a:latin typeface="Lato"/>
              </a:rPr>
              <a:t>Điều này có thể </a:t>
            </a:r>
            <a:r>
              <a:rPr lang="vi-VN" sz="1400" smtClean="0">
                <a:solidFill>
                  <a:srgbClr val="333333"/>
                </a:solidFill>
                <a:latin typeface="Lato"/>
              </a:rPr>
              <a:t>kết </a:t>
            </a:r>
            <a:r>
              <a:rPr lang="vi-VN" sz="1400">
                <a:solidFill>
                  <a:srgbClr val="333333"/>
                </a:solidFill>
                <a:latin typeface="Lato"/>
              </a:rPr>
              <a:t>luận </a:t>
            </a:r>
            <a:r>
              <a:rPr lang="vi-VN" sz="1400" smtClean="0">
                <a:solidFill>
                  <a:srgbClr val="333333"/>
                </a:solidFill>
                <a:latin typeface="Lato"/>
              </a:rPr>
              <a:t>rằng</a:t>
            </a:r>
            <a:r>
              <a:rPr lang="en-US" sz="1400" smtClean="0">
                <a:solidFill>
                  <a:srgbClr val="333333"/>
                </a:solidFill>
                <a:latin typeface="Lato"/>
              </a:rPr>
              <a:t>,</a:t>
            </a:r>
            <a:r>
              <a:rPr lang="vi-VN" sz="1400" smtClean="0">
                <a:solidFill>
                  <a:srgbClr val="333333"/>
                </a:solidFill>
                <a:latin typeface="Lato"/>
              </a:rPr>
              <a:t> </a:t>
            </a:r>
            <a:r>
              <a:rPr lang="vi-VN" sz="1400">
                <a:solidFill>
                  <a:srgbClr val="333333"/>
                </a:solidFill>
                <a:latin typeface="Lato"/>
              </a:rPr>
              <a:t>các </a:t>
            </a:r>
            <a:r>
              <a:rPr lang="en-US" sz="1400" smtClean="0">
                <a:solidFill>
                  <a:srgbClr val="333333"/>
                </a:solidFill>
                <a:latin typeface="Lato"/>
              </a:rPr>
              <a:t>học sinh </a:t>
            </a:r>
            <a:r>
              <a:rPr lang="vi-VN" sz="1400" smtClean="0">
                <a:solidFill>
                  <a:srgbClr val="333333"/>
                </a:solidFill>
                <a:latin typeface="Lato"/>
              </a:rPr>
              <a:t>được </a:t>
            </a:r>
            <a:r>
              <a:rPr lang="vi-VN" sz="1400">
                <a:solidFill>
                  <a:srgbClr val="333333"/>
                </a:solidFill>
                <a:latin typeface="Lato"/>
              </a:rPr>
              <a:t>trình bày với một quan điểm thiên về ý thức hệ bởi một người hướng dẫn rất có thể sẽ cho rằng ý thức </a:t>
            </a:r>
            <a:r>
              <a:rPr lang="vi-VN" sz="1400" smtClean="0">
                <a:solidFill>
                  <a:srgbClr val="333333"/>
                </a:solidFill>
                <a:latin typeface="Lato"/>
              </a:rPr>
              <a:t>hệ</a:t>
            </a:r>
            <a:r>
              <a:rPr lang="en-US" sz="1400" smtClean="0">
                <a:solidFill>
                  <a:srgbClr val="333333"/>
                </a:solidFill>
                <a:latin typeface="Lato"/>
              </a:rPr>
              <a:t> này</a:t>
            </a:r>
            <a:r>
              <a:rPr lang="vi-VN" sz="1400" smtClean="0">
                <a:solidFill>
                  <a:srgbClr val="333333"/>
                </a:solidFill>
                <a:latin typeface="Lato"/>
              </a:rPr>
              <a:t> </a:t>
            </a:r>
            <a:r>
              <a:rPr lang="vi-VN" sz="1400">
                <a:solidFill>
                  <a:srgbClr val="333333"/>
                </a:solidFill>
                <a:latin typeface="Lato"/>
              </a:rPr>
              <a:t>là hợp lệ, </a:t>
            </a:r>
            <a:r>
              <a:rPr lang="en-US" sz="1400" smtClean="0">
                <a:solidFill>
                  <a:srgbClr val="333333"/>
                </a:solidFill>
                <a:latin typeface="Lato"/>
              </a:rPr>
              <a:t>và họ </a:t>
            </a:r>
            <a:r>
              <a:rPr lang="vi-VN" sz="1400" smtClean="0">
                <a:solidFill>
                  <a:srgbClr val="333333"/>
                </a:solidFill>
                <a:latin typeface="Lato"/>
              </a:rPr>
              <a:t>lần </a:t>
            </a:r>
            <a:r>
              <a:rPr lang="vi-VN" sz="1400">
                <a:solidFill>
                  <a:srgbClr val="333333"/>
                </a:solidFill>
                <a:latin typeface="Lato"/>
              </a:rPr>
              <a:t>lượt thay đổi quan điểm trước đây của họ. Điều này càng cho thấy ý nghĩa và sức mạnh của giáo dục và trách nhiệm mà một giáo viên nắm giữ.</a:t>
            </a:r>
          </a:p>
          <a:p>
            <a:r>
              <a:rPr lang="vi-VN" sz="1400" b="1">
                <a:solidFill>
                  <a:srgbClr val="333333"/>
                </a:solidFill>
                <a:latin typeface="Lato"/>
              </a:rPr>
              <a:t>Giải thưởng đã giành được:</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Đại học Arizona: Học bổng đổi mới </a:t>
            </a:r>
            <a:endParaRPr lang="vi-VN" sz="1400" b="0" i="0">
              <a:solidFill>
                <a:srgbClr val="333333"/>
              </a:solidFill>
              <a:effectLst/>
              <a:latin typeface="Lato"/>
            </a:endParaRPr>
          </a:p>
        </p:txBody>
      </p:sp>
    </p:spTree>
    <p:extLst>
      <p:ext uri="{BB962C8B-B14F-4D97-AF65-F5344CB8AC3E}">
        <p14:creationId xmlns:p14="http://schemas.microsoft.com/office/powerpoint/2010/main" val="2682327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93688"/>
            <a:ext cx="6858000" cy="1335087"/>
          </a:xfrm>
        </p:spPr>
        <p:txBody>
          <a:bodyPr>
            <a:normAutofit/>
          </a:bodyPr>
          <a:lstStyle/>
          <a:p>
            <a:r>
              <a:rPr lang="en-US" smtClean="0"/>
              <a:t>Tìm kiếm thông tin từ nguồn dữ liệu ở Việt Nam</a:t>
            </a:r>
            <a:endParaRPr lang="en-US"/>
          </a:p>
        </p:txBody>
      </p:sp>
      <p:pic>
        <p:nvPicPr>
          <p:cNvPr id="7" name="Picture 6"/>
          <p:cNvPicPr>
            <a:picLocks noChangeAspect="1"/>
          </p:cNvPicPr>
          <p:nvPr/>
        </p:nvPicPr>
        <p:blipFill rotWithShape="1">
          <a:blip r:embed="rId2"/>
          <a:srcRect l="889" t="10556" r="1778" b="3889"/>
          <a:stretch/>
        </p:blipFill>
        <p:spPr>
          <a:xfrm>
            <a:off x="771525" y="1914859"/>
            <a:ext cx="2600325" cy="1828539"/>
          </a:xfrm>
          <a:prstGeom prst="rect">
            <a:avLst/>
          </a:prstGeom>
        </p:spPr>
      </p:pic>
      <p:pic>
        <p:nvPicPr>
          <p:cNvPr id="8" name="Picture 7"/>
          <p:cNvPicPr>
            <a:picLocks noChangeAspect="1"/>
          </p:cNvPicPr>
          <p:nvPr/>
        </p:nvPicPr>
        <p:blipFill rotWithShape="1">
          <a:blip r:embed="rId3"/>
          <a:srcRect l="1" t="9721" r="889" b="4168"/>
          <a:stretch/>
        </p:blipFill>
        <p:spPr>
          <a:xfrm>
            <a:off x="1424705" y="3383992"/>
            <a:ext cx="2558829" cy="1778558"/>
          </a:xfrm>
          <a:prstGeom prst="rect">
            <a:avLst/>
          </a:prstGeom>
        </p:spPr>
      </p:pic>
      <p:pic>
        <p:nvPicPr>
          <p:cNvPr id="9" name="Picture 8"/>
          <p:cNvPicPr>
            <a:picLocks noChangeAspect="1"/>
          </p:cNvPicPr>
          <p:nvPr/>
        </p:nvPicPr>
        <p:blipFill rotWithShape="1">
          <a:blip r:embed="rId4"/>
          <a:srcRect l="2444" t="3474" r="3667" b="4166"/>
          <a:stretch/>
        </p:blipFill>
        <p:spPr>
          <a:xfrm>
            <a:off x="1913289" y="4427076"/>
            <a:ext cx="2628997" cy="2068974"/>
          </a:xfrm>
          <a:prstGeom prst="rect">
            <a:avLst/>
          </a:prstGeom>
        </p:spPr>
      </p:pic>
      <p:pic>
        <p:nvPicPr>
          <p:cNvPr id="3" name="Picture 2"/>
          <p:cNvPicPr>
            <a:picLocks noChangeAspect="1"/>
          </p:cNvPicPr>
          <p:nvPr/>
        </p:nvPicPr>
        <p:blipFill rotWithShape="1">
          <a:blip r:embed="rId5"/>
          <a:srcRect l="9445" t="29583" r="35888" b="4028"/>
          <a:stretch/>
        </p:blipFill>
        <p:spPr>
          <a:xfrm>
            <a:off x="5030870" y="2029159"/>
            <a:ext cx="3644648" cy="4466891"/>
          </a:xfrm>
          <a:prstGeom prst="rect">
            <a:avLst/>
          </a:prstGeom>
        </p:spPr>
      </p:pic>
    </p:spTree>
    <p:extLst>
      <p:ext uri="{BB962C8B-B14F-4D97-AF65-F5344CB8AC3E}">
        <p14:creationId xmlns:p14="http://schemas.microsoft.com/office/powerpoint/2010/main" val="584661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465058"/>
            <a:ext cx="8839200" cy="6124754"/>
          </a:xfrm>
          <a:prstGeom prst="rect">
            <a:avLst/>
          </a:prstGeom>
        </p:spPr>
        <p:txBody>
          <a:bodyPr wrap="square">
            <a:spAutoFit/>
          </a:bodyPr>
          <a:lstStyle/>
          <a:p>
            <a:r>
              <a:rPr lang="en-US" sz="1400"/>
              <a:t>Phát huy các giá trị của </a:t>
            </a:r>
            <a:r>
              <a:rPr lang="en-US" sz="1400" smtClean="0"/>
              <a:t>di </a:t>
            </a:r>
            <a:r>
              <a:rPr lang="en-US" sz="1400"/>
              <a:t>tích </a:t>
            </a:r>
            <a:r>
              <a:rPr lang="en-US" sz="1400" smtClean="0"/>
              <a:t>Văn Miếu Quốc Tử Giám nhằm nâng cao truyền </a:t>
            </a:r>
            <a:r>
              <a:rPr lang="en-US" sz="1400"/>
              <a:t>thống </a:t>
            </a:r>
            <a:r>
              <a:rPr lang="en-US" sz="1400" smtClean="0"/>
              <a:t>hiếu học</a:t>
            </a:r>
            <a:endParaRPr lang="en-US" sz="1400"/>
          </a:p>
          <a:p>
            <a:r>
              <a:rPr lang="en-US" sz="1400" b="1"/>
              <a:t>Gian hàng Id</a:t>
            </a:r>
            <a:r>
              <a:rPr lang="en-US" sz="1400"/>
              <a:t>:</a:t>
            </a:r>
          </a:p>
          <a:p>
            <a:r>
              <a:rPr lang="en-US" sz="1400"/>
              <a:t>BEHA044T</a:t>
            </a:r>
          </a:p>
          <a:p>
            <a:r>
              <a:rPr lang="en-US" sz="1400" b="1" smtClean="0"/>
              <a:t>Thể </a:t>
            </a:r>
            <a:r>
              <a:rPr lang="en-US" sz="1400" b="1"/>
              <a:t>loại:</a:t>
            </a:r>
          </a:p>
          <a:p>
            <a:r>
              <a:rPr lang="en-US" sz="1400"/>
              <a:t>Khoa học hành vi và xã hội</a:t>
            </a:r>
          </a:p>
          <a:p>
            <a:r>
              <a:rPr lang="en-US" sz="1400" b="1" smtClean="0"/>
              <a:t>Năm</a:t>
            </a:r>
            <a:r>
              <a:rPr lang="en-US" sz="1400" b="1"/>
              <a:t>:</a:t>
            </a:r>
          </a:p>
          <a:p>
            <a:r>
              <a:rPr lang="en-US" sz="1400"/>
              <a:t>2019</a:t>
            </a:r>
          </a:p>
          <a:p>
            <a:r>
              <a:rPr lang="en-US" sz="1400" b="1" smtClean="0"/>
              <a:t>Tên </a:t>
            </a:r>
            <a:r>
              <a:rPr lang="en-US" sz="1400" b="1"/>
              <a:t>chung kết:</a:t>
            </a:r>
          </a:p>
          <a:p>
            <a:r>
              <a:rPr lang="en-US" sz="1400"/>
              <a:t>Lê, Trường Chinh</a:t>
            </a:r>
          </a:p>
          <a:p>
            <a:r>
              <a:rPr lang="en-US" sz="1400"/>
              <a:t>Trần, Xuân Đạt</a:t>
            </a:r>
          </a:p>
          <a:p>
            <a:endParaRPr lang="en-US" sz="1400" smtClean="0"/>
          </a:p>
          <a:p>
            <a:r>
              <a:rPr lang="en-US" sz="1400" b="1" smtClean="0"/>
              <a:t>Tóm tắt:</a:t>
            </a:r>
            <a:endParaRPr lang="en-US" sz="1400" b="1"/>
          </a:p>
          <a:p>
            <a:r>
              <a:rPr lang="en-US" sz="1400"/>
              <a:t>Văn Miếu được thành lập năm 1070 và là địa điểm của trường đại học đầu tiên </a:t>
            </a:r>
            <a:r>
              <a:rPr lang="en-US" sz="1400" smtClean="0"/>
              <a:t>của Việt </a:t>
            </a:r>
            <a:r>
              <a:rPr lang="en-US" sz="1400"/>
              <a:t>Nam - một biểu tượng của truyền thống </a:t>
            </a:r>
            <a:r>
              <a:rPr lang="en-US" sz="1400" smtClean="0"/>
              <a:t>hiếu học của </a:t>
            </a:r>
            <a:r>
              <a:rPr lang="en-US" sz="1400"/>
              <a:t>người Việt. Mặc dù nhiều dự án đã được triển khai với mục đích duy trì kiến ​​trúc của Văn Miếu, nhưng không </a:t>
            </a:r>
            <a:r>
              <a:rPr lang="en-US" sz="1400" smtClean="0"/>
              <a:t>có giải pháp nào trong số đó áp </a:t>
            </a:r>
            <a:r>
              <a:rPr lang="en-US" sz="1400"/>
              <a:t>dụng công nghệ truyền thông thích hợp để bảo tồn giá trị tinh thần của Văn Miếu. Do đó, hơn 1200 học sinh từ năm trường trung học ở Hà </a:t>
            </a:r>
            <a:r>
              <a:rPr lang="en-US" sz="1400" smtClean="0"/>
              <a:t>Nội - Thủ </a:t>
            </a:r>
            <a:r>
              <a:rPr lang="en-US" sz="1400"/>
              <a:t>đô của Việt </a:t>
            </a:r>
            <a:r>
              <a:rPr lang="en-US" sz="1400" smtClean="0"/>
              <a:t>Nam - </a:t>
            </a:r>
            <a:r>
              <a:rPr lang="en-US" sz="1400"/>
              <a:t>đã </a:t>
            </a:r>
            <a:r>
              <a:rPr lang="en-US" sz="1400" smtClean="0"/>
              <a:t>được chọn </a:t>
            </a:r>
            <a:r>
              <a:rPr lang="en-US" sz="1400"/>
              <a:t>ngẫu nhiên </a:t>
            </a:r>
            <a:r>
              <a:rPr lang="en-US" sz="1400" smtClean="0"/>
              <a:t>đã </a:t>
            </a:r>
            <a:r>
              <a:rPr lang="en-US" sz="1400"/>
              <a:t>tham gia dự án này để đảm bảo tính khách quan và thành công của dự án. Những người tham gia được đưa ra nhiều câu hỏi để đo lường nhận thức và hành vi của họ với giá trị của Văn Miếu trước và sau khi sử dụng chuỗi giải pháp của chúng tôi. Các giải pháp đề xuất áp dụng công nghệ truyền thông tiên tiến như mạng xã hội và công nghệ thực tế ảo để mở rộng tác động của dự án. Chuỗi giải pháp tương tác và hỗ trợ lẫn nhau cung cấp kiến ​​thức nền tảng để nâng cao nhận thức về bảo tồn, cho phép </a:t>
            </a:r>
            <a:r>
              <a:rPr lang="en-US" sz="1400" smtClean="0"/>
              <a:t>học sinh bảo </a:t>
            </a:r>
            <a:r>
              <a:rPr lang="en-US" sz="1400"/>
              <a:t>tồn và phát huy các giá trị lịch sử và văn hóa của Văn Miếu. Kết quả của nghiên cứu này cùng với nghiên cứu trước đó nhằm mục đích cải thiện sự hiểu biết, kinh nghiệm, chuyển đổi nhận thức và thay đổi hành vi của </a:t>
            </a:r>
            <a:r>
              <a:rPr lang="en-US" sz="1400" smtClean="0"/>
              <a:t>học sinh. </a:t>
            </a:r>
            <a:r>
              <a:rPr lang="en-US" sz="1400"/>
              <a:t>Nghiên cứu cung cấp một cách mới </a:t>
            </a:r>
            <a:r>
              <a:rPr lang="en-US" sz="1400" smtClean="0"/>
              <a:t>mẻ để </a:t>
            </a:r>
            <a:r>
              <a:rPr lang="en-US" sz="1400"/>
              <a:t>thúc đẩy </a:t>
            </a:r>
            <a:r>
              <a:rPr lang="en-US" sz="1400" smtClean="0"/>
              <a:t>tinh thần hiếu học của học sinh.</a:t>
            </a:r>
          </a:p>
          <a:p>
            <a:endParaRPr lang="en-US" sz="1400"/>
          </a:p>
          <a:p>
            <a:r>
              <a:rPr lang="vi-VN" sz="1400" b="1"/>
              <a:t>Giải thưởng đã giành được:</a:t>
            </a:r>
            <a:r>
              <a:rPr lang="vi-VN" sz="1400"/>
              <a:t> </a:t>
            </a:r>
            <a:r>
              <a:rPr lang="en-US" sz="1400"/>
              <a:t> Không có giải</a:t>
            </a:r>
          </a:p>
          <a:p>
            <a:endParaRPr lang="en-US" sz="1400"/>
          </a:p>
        </p:txBody>
      </p:sp>
    </p:spTree>
    <p:extLst>
      <p:ext uri="{BB962C8B-B14F-4D97-AF65-F5344CB8AC3E}">
        <p14:creationId xmlns:p14="http://schemas.microsoft.com/office/powerpoint/2010/main" val="963719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93688"/>
            <a:ext cx="6858000" cy="2411412"/>
          </a:xfrm>
        </p:spPr>
        <p:txBody>
          <a:bodyPr>
            <a:normAutofit fontScale="90000"/>
          </a:bodyPr>
          <a:lstStyle/>
          <a:p>
            <a:r>
              <a:rPr lang="en-US" smtClean="0"/>
              <a:t>Tìm kiếm thông tin từ nguồn dữ liệu Quốc tế</a:t>
            </a:r>
            <a:br>
              <a:rPr lang="en-US" smtClean="0"/>
            </a:br>
            <a:r>
              <a:rPr lang="en-US" sz="4000" smtClean="0">
                <a:hlinkClick r:id="rId2"/>
              </a:rPr>
              <a:t>https://www.societyforscience.org/</a:t>
            </a:r>
            <a:endParaRPr lang="en-US" sz="4000"/>
          </a:p>
        </p:txBody>
      </p:sp>
      <p:pic>
        <p:nvPicPr>
          <p:cNvPr id="2" name="Picture 1"/>
          <p:cNvPicPr>
            <a:picLocks noChangeAspect="1"/>
          </p:cNvPicPr>
          <p:nvPr/>
        </p:nvPicPr>
        <p:blipFill rotWithShape="1">
          <a:blip r:embed="rId3"/>
          <a:srcRect b="4167"/>
          <a:stretch/>
        </p:blipFill>
        <p:spPr>
          <a:xfrm>
            <a:off x="2251834" y="2919413"/>
            <a:ext cx="4640331" cy="3557587"/>
          </a:xfrm>
          <a:prstGeom prst="rect">
            <a:avLst/>
          </a:prstGeom>
        </p:spPr>
      </p:pic>
    </p:spTree>
    <p:extLst>
      <p:ext uri="{BB962C8B-B14F-4D97-AF65-F5344CB8AC3E}">
        <p14:creationId xmlns:p14="http://schemas.microsoft.com/office/powerpoint/2010/main" val="2520695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184190"/>
            <a:ext cx="8877300" cy="6555641"/>
          </a:xfrm>
          <a:prstGeom prst="rect">
            <a:avLst/>
          </a:prstGeom>
        </p:spPr>
        <p:txBody>
          <a:bodyPr wrap="square">
            <a:spAutoFit/>
          </a:bodyPr>
          <a:lstStyle/>
          <a:p>
            <a:r>
              <a:rPr lang="vi-VN" sz="1400" b="0" i="0" smtClean="0">
                <a:solidFill>
                  <a:srgbClr val="333333"/>
                </a:solidFill>
                <a:effectLst/>
                <a:latin typeface="Lato"/>
              </a:rPr>
              <a:t>Ngôn ngữ của biểu hiện trên khuôn mặt: Một nghiên cứu về hình ảnh thần kinh về cách một nụ cười được tạo ra và nhận thức bởi một người khác</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BEHA015</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Khoa học hành vi và xã hội</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2018</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Shteyman, Amy (Trường học: Trường trung học Bắc John Great Miller)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err="1" smtClean="0">
                <a:solidFill>
                  <a:srgbClr val="333333"/>
                </a:solidFill>
                <a:effectLst/>
                <a:latin typeface="Lato"/>
              </a:rPr>
              <a:t>Tóm</a:t>
            </a:r>
            <a:r>
              <a:rPr lang="en-US" sz="1400" b="1" i="0" smtClean="0">
                <a:solidFill>
                  <a:srgbClr val="333333"/>
                </a:solidFill>
                <a:effectLst/>
                <a:latin typeface="Lato"/>
              </a:rPr>
              <a:t> </a:t>
            </a:r>
            <a:r>
              <a:rPr lang="en-US" sz="1400" b="1" i="0" err="1" smtClean="0">
                <a:solidFill>
                  <a:srgbClr val="333333"/>
                </a:solidFill>
                <a:effectLst/>
                <a:latin typeface="Lato"/>
              </a:rPr>
              <a:t>tắt</a:t>
            </a:r>
            <a:r>
              <a:rPr lang="vi-VN" sz="1400" b="1" i="0" smtClean="0">
                <a:solidFill>
                  <a:srgbClr val="333333"/>
                </a:solidFill>
                <a:effectLst/>
                <a:latin typeface="Lato"/>
              </a:rPr>
              <a: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Biểu hiện trên khuôn mặt, đặc biệt là nụ cười, có ý nghĩa làm suy </a:t>
            </a:r>
            <a:r>
              <a:rPr lang="en-US" sz="1400" b="0" i="0" smtClean="0">
                <a:solidFill>
                  <a:srgbClr val="333333"/>
                </a:solidFill>
                <a:effectLst/>
                <a:latin typeface="Lato"/>
              </a:rPr>
              <a:t>giảm</a:t>
            </a:r>
            <a:r>
              <a:rPr lang="vi-VN" sz="1400" b="0" i="0" smtClean="0">
                <a:solidFill>
                  <a:srgbClr val="333333"/>
                </a:solidFill>
                <a:effectLst/>
                <a:latin typeface="Lato"/>
              </a:rPr>
              <a:t> các rối loạn tâm thần như tự kỷ, trầm cảm và tâm thần phân liệt, khiến chúng trở thành một lĩnh vực quan trọng để nghiên cứu. Cho đến nay, không có nghiên cứu nào đo được hoạt động thần kinh trong quá trình biểu hiện đồng thời và tiếp nhận các dấu hiệu trên khuôn mặt giữa mọi người</a:t>
            </a:r>
            <a:r>
              <a:rPr lang="en-US" sz="1400" b="0" i="0" smtClean="0">
                <a:solidFill>
                  <a:srgbClr val="333333"/>
                </a:solidFill>
                <a:effectLst/>
                <a:latin typeface="Lato"/>
              </a:rPr>
              <a:t> với nhau</a:t>
            </a:r>
            <a:r>
              <a:rPr lang="vi-VN" sz="1400" b="0" i="0" smtClean="0">
                <a:solidFill>
                  <a:srgbClr val="333333"/>
                </a:solidFill>
                <a:effectLst/>
                <a:latin typeface="Lato"/>
              </a:rPr>
              <a:t>. Mục đích của thí nghiệm này là để đo lường và so sánh hoạt động của não giữa các đối tượng mỉm cười và các đối tượng khác phản ứng với những nụ cười</a:t>
            </a:r>
            <a:r>
              <a:rPr lang="en-US" sz="1400" b="0" i="0" smtClean="0">
                <a:solidFill>
                  <a:srgbClr val="333333"/>
                </a:solidFill>
                <a:effectLst/>
                <a:latin typeface="Lato"/>
              </a:rPr>
              <a:t> đó</a:t>
            </a:r>
            <a:r>
              <a:rPr lang="vi-VN" sz="1400" b="0" i="0" smtClean="0">
                <a:solidFill>
                  <a:srgbClr val="333333"/>
                </a:solidFill>
                <a:effectLst/>
                <a:latin typeface="Lato"/>
              </a:rPr>
              <a:t>. </a:t>
            </a:r>
            <a:r>
              <a:rPr lang="en-US" sz="1400" b="0" i="0" smtClean="0">
                <a:solidFill>
                  <a:srgbClr val="333333"/>
                </a:solidFill>
                <a:effectLst/>
                <a:latin typeface="Lato"/>
              </a:rPr>
              <a:t>Tác giả sử dụng t</a:t>
            </a:r>
            <a:r>
              <a:rPr lang="vi-VN" sz="1400" b="0" i="0" smtClean="0">
                <a:solidFill>
                  <a:srgbClr val="333333"/>
                </a:solidFill>
                <a:effectLst/>
                <a:latin typeface="Lato"/>
              </a:rPr>
              <a:t>hiết bị quang phổ cận hồng ngoại chức năng không xâm lấn (fNIRS) cho phép đo hoạt động của não trong quá trình tương tác trực diện. Các đối tượng được ghép </a:t>
            </a:r>
            <a:r>
              <a:rPr lang="en-US" sz="1400" smtClean="0">
                <a:solidFill>
                  <a:srgbClr val="333333"/>
                </a:solidFill>
                <a:latin typeface="Lato"/>
              </a:rPr>
              <a:t>nối với nhau</a:t>
            </a:r>
            <a:r>
              <a:rPr lang="vi-VN" sz="1400" b="0" i="0" smtClean="0">
                <a:solidFill>
                  <a:srgbClr val="333333"/>
                </a:solidFill>
                <a:effectLst/>
                <a:latin typeface="Lato"/>
              </a:rPr>
              <a:t>, các cực quang fNIRS được đặt trên đầu của họ và các thiết bị theo dõi khuôn mặt </a:t>
            </a:r>
            <a:r>
              <a:rPr lang="en-US" sz="1400" smtClean="0">
                <a:solidFill>
                  <a:srgbClr val="333333"/>
                </a:solidFill>
                <a:latin typeface="Lato"/>
              </a:rPr>
              <a:t>giúp</a:t>
            </a:r>
            <a:r>
              <a:rPr lang="vi-VN" sz="1400" b="0" i="0" smtClean="0">
                <a:solidFill>
                  <a:srgbClr val="333333"/>
                </a:solidFill>
                <a:effectLst/>
                <a:latin typeface="Lato"/>
              </a:rPr>
              <a:t> phát hiện ra nụ cười. Những người tham gia </a:t>
            </a:r>
            <a:r>
              <a:rPr lang="en-US" sz="1400" smtClean="0">
                <a:solidFill>
                  <a:srgbClr val="333333"/>
                </a:solidFill>
                <a:latin typeface="Lato"/>
              </a:rPr>
              <a:t>xem xen</a:t>
            </a:r>
            <a:r>
              <a:rPr lang="vi-VN" sz="1400" b="0" i="0" smtClean="0">
                <a:solidFill>
                  <a:srgbClr val="333333"/>
                </a:solidFill>
                <a:effectLst/>
                <a:latin typeface="Lato"/>
              </a:rPr>
              <a:t> kẽ </a:t>
            </a:r>
            <a:r>
              <a:rPr lang="en-US" sz="1400" b="0" i="0" smtClean="0">
                <a:solidFill>
                  <a:srgbClr val="333333"/>
                </a:solidFill>
                <a:effectLst/>
                <a:latin typeface="Lato"/>
              </a:rPr>
              <a:t>giữa</a:t>
            </a:r>
            <a:r>
              <a:rPr lang="vi-VN" sz="1400" b="0" i="0" smtClean="0">
                <a:solidFill>
                  <a:srgbClr val="333333"/>
                </a:solidFill>
                <a:effectLst/>
                <a:latin typeface="Lato"/>
              </a:rPr>
              <a:t> video động vật 'dễ thương' (người xem video) và quan sát khuôn mặt của các đối tác của họ (người theo dõi khuôn mặt). Kết quả cho thấy ngay cả khi cả hai đối tác mỉm cười (một nụ cười lây lan), có một hoạt động thần kinh khác nhau phân biệt một nụ cười xã hội được tạo ra bằng cách nhìn vào khuôn mặt của đối tác với nụ cười được tạo ra để đáp ứng với kích thích không phải của con người. Một nụ cười lây nhiễm đã kích hoạt các khu vực xã hội của não như ngôn ngữ và các khu vực phía trước, trong khi những nụ cười phi xã hội kích hoạt vỏ não vận động và vỏ não. Những phát hiện này </a:t>
            </a:r>
            <a:r>
              <a:rPr lang="en-US" sz="1400" b="0" i="0" smtClean="0">
                <a:solidFill>
                  <a:srgbClr val="333333"/>
                </a:solidFill>
                <a:effectLst/>
                <a:latin typeface="Lato"/>
              </a:rPr>
              <a:t>giúp </a:t>
            </a:r>
            <a:r>
              <a:rPr lang="vi-VN" sz="1400" b="0" i="0" smtClean="0">
                <a:solidFill>
                  <a:srgbClr val="333333"/>
                </a:solidFill>
                <a:effectLst/>
                <a:latin typeface="Lato"/>
              </a:rPr>
              <a:t>nâng cao sự hiểu biết của chúng ta về các hệ thống thần kinh chuyên biệt </a:t>
            </a:r>
            <a:r>
              <a:rPr lang="en-US" sz="1400" smtClean="0">
                <a:solidFill>
                  <a:srgbClr val="333333"/>
                </a:solidFill>
                <a:latin typeface="Lato"/>
              </a:rPr>
              <a:t>đối với</a:t>
            </a:r>
            <a:r>
              <a:rPr lang="vi-VN" sz="1400" b="0" i="0" smtClean="0">
                <a:solidFill>
                  <a:srgbClr val="333333"/>
                </a:solidFill>
                <a:effectLst/>
                <a:latin typeface="Lato"/>
              </a:rPr>
              <a:t> các hành vi xã hội.</a:t>
            </a: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nhất trị giá 3.000 đô la </a:t>
            </a:r>
            <a:br>
              <a:rPr lang="vi-VN" sz="1400" b="0" i="0" smtClean="0">
                <a:solidFill>
                  <a:srgbClr val="333333"/>
                </a:solidFill>
                <a:effectLst/>
                <a:latin typeface="Lato"/>
              </a:rPr>
            </a:br>
            <a:r>
              <a:rPr lang="vi-VN" sz="1400" b="0" i="0" smtClean="0">
                <a:solidFill>
                  <a:srgbClr val="333333"/>
                </a:solidFill>
                <a:effectLst/>
                <a:latin typeface="Lato"/>
              </a:rPr>
              <a:t>Giải thưởng hạng mục tốt nhất của Intel ISEF trị giá 5.000 đô la </a:t>
            </a:r>
            <a:endParaRPr lang="vi-VN" sz="1400" b="0" i="0">
              <a:solidFill>
                <a:srgbClr val="333333"/>
              </a:solidFill>
              <a:effectLst/>
              <a:latin typeface="Lato"/>
            </a:endParaRPr>
          </a:p>
        </p:txBody>
      </p:sp>
    </p:spTree>
    <p:extLst>
      <p:ext uri="{BB962C8B-B14F-4D97-AF65-F5344CB8AC3E}">
        <p14:creationId xmlns:p14="http://schemas.microsoft.com/office/powerpoint/2010/main" val="2900772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Tìm kiếm thông tin &amp; Xây dựng ý tưởng</a:t>
            </a:r>
            <a:endParaRPr lang="en-US"/>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010507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Xác định chủ đề quan tâm</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44634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vard.org.vn/file/images/images583123_muc-tieu-phat-trien-un1.jpg"/>
          <p:cNvPicPr>
            <a:picLocks noChangeAspect="1" noChangeArrowheads="1"/>
          </p:cNvPicPr>
          <p:nvPr/>
        </p:nvPicPr>
        <p:blipFill rotWithShape="1">
          <a:blip r:embed="rId2">
            <a:extLst>
              <a:ext uri="{28A0092B-C50C-407E-A947-70E740481C1C}">
                <a14:useLocalDpi xmlns:a14="http://schemas.microsoft.com/office/drawing/2010/main" val="0"/>
              </a:ext>
            </a:extLst>
          </a:blip>
          <a:srcRect b="48900"/>
          <a:stretch/>
        </p:blipFill>
        <p:spPr bwMode="auto">
          <a:xfrm>
            <a:off x="66676" y="-1156"/>
            <a:ext cx="4620246" cy="65829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ggp.org.vn/w560/Uploaded/2019/nkdkswkqoc/original/2015/09/images583123_muc-tieu-phat-trien-un1.jpg"/>
          <p:cNvPicPr>
            <a:picLocks noChangeAspect="1" noChangeArrowheads="1"/>
          </p:cNvPicPr>
          <p:nvPr/>
        </p:nvPicPr>
        <p:blipFill rotWithShape="1">
          <a:blip r:embed="rId3">
            <a:extLst>
              <a:ext uri="{28A0092B-C50C-407E-A947-70E740481C1C}">
                <a14:useLocalDpi xmlns:a14="http://schemas.microsoft.com/office/drawing/2010/main" val="0"/>
              </a:ext>
            </a:extLst>
          </a:blip>
          <a:srcRect t="51027" r="-833" b="4687"/>
          <a:stretch/>
        </p:blipFill>
        <p:spPr bwMode="auto">
          <a:xfrm>
            <a:off x="4510534" y="2628899"/>
            <a:ext cx="4500115" cy="3952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461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849730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3916304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
        <p:nvSpPr>
          <p:cNvPr id="3" name="Rectangle 2"/>
          <p:cNvSpPr/>
          <p:nvPr/>
        </p:nvSpPr>
        <p:spPr>
          <a:xfrm>
            <a:off x="1600200" y="1771650"/>
            <a:ext cx="6962775" cy="885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ular Callout 4"/>
          <p:cNvSpPr/>
          <p:nvPr/>
        </p:nvSpPr>
        <p:spPr>
          <a:xfrm>
            <a:off x="3276600" y="352425"/>
            <a:ext cx="5286375" cy="130492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400">
                <a:latin typeface="Calibri Light" panose="020F0302020204030204" pitchFamily="34" charset="0"/>
              </a:rPr>
              <a:t>Từ năm 2000 đến năm 2016, tỷ lệ tử vong dưới năm tuổi trên toàn thế giới đã giảm 47 phần trăm (từ 78 trường hợp tử vong trên 1.000 ca sinh sống xuống còn 41 trường hợp tử vong trên 1.000 ca sinh sống). [28] Tuy nhiên, số trẻ em chết dưới </a:t>
            </a:r>
            <a:r>
              <a:rPr lang="en-US" sz="1400" smtClean="0">
                <a:latin typeface="Calibri Light" panose="020F0302020204030204" pitchFamily="34" charset="0"/>
              </a:rPr>
              <a:t>5</a:t>
            </a:r>
            <a:r>
              <a:rPr lang="vi-VN" sz="1400" smtClean="0">
                <a:latin typeface="Calibri Light" panose="020F0302020204030204" pitchFamily="34" charset="0"/>
              </a:rPr>
              <a:t> </a:t>
            </a:r>
            <a:r>
              <a:rPr lang="vi-VN" sz="1400">
                <a:latin typeface="Calibri Light" panose="020F0302020204030204" pitchFamily="34" charset="0"/>
              </a:rPr>
              <a:t>tuổi </a:t>
            </a:r>
            <a:r>
              <a:rPr lang="en-US" sz="1400" smtClean="0">
                <a:latin typeface="Calibri Light" panose="020F0302020204030204" pitchFamily="34" charset="0"/>
              </a:rPr>
              <a:t>vẫn còn</a:t>
            </a:r>
            <a:r>
              <a:rPr lang="vi-VN" sz="1400" smtClean="0">
                <a:latin typeface="Calibri Light" panose="020F0302020204030204" pitchFamily="34" charset="0"/>
              </a:rPr>
              <a:t> </a:t>
            </a:r>
            <a:r>
              <a:rPr lang="vi-VN" sz="1400">
                <a:latin typeface="Calibri Light" panose="020F0302020204030204" pitchFamily="34" charset="0"/>
              </a:rPr>
              <a:t>rất cao: 5,6 </a:t>
            </a:r>
            <a:r>
              <a:rPr lang="vi-VN" sz="1400" smtClean="0">
                <a:latin typeface="Calibri Light" panose="020F0302020204030204" pitchFamily="34" charset="0"/>
              </a:rPr>
              <a:t>triệu</a:t>
            </a:r>
            <a:r>
              <a:rPr lang="en-US" sz="1400" smtClean="0">
                <a:latin typeface="Calibri Light" panose="020F0302020204030204" pitchFamily="34" charset="0"/>
              </a:rPr>
              <a:t> ca</a:t>
            </a:r>
            <a:r>
              <a:rPr lang="vi-VN" sz="1400" smtClean="0">
                <a:latin typeface="Calibri Light" panose="020F0302020204030204" pitchFamily="34" charset="0"/>
              </a:rPr>
              <a:t> </a:t>
            </a:r>
            <a:r>
              <a:rPr lang="vi-VN" sz="1400">
                <a:latin typeface="Calibri Light" panose="020F0302020204030204" pitchFamily="34" charset="0"/>
              </a:rPr>
              <a:t>chỉ riêng trong năm 2016. [28]</a:t>
            </a:r>
            <a:endParaRPr lang="en-US" sz="1400">
              <a:latin typeface="Calibri Light" panose="020F0302020204030204" pitchFamily="34" charset="0"/>
            </a:endParaRPr>
          </a:p>
        </p:txBody>
      </p:sp>
    </p:spTree>
    <p:extLst>
      <p:ext uri="{BB962C8B-B14F-4D97-AF65-F5344CB8AC3E}">
        <p14:creationId xmlns:p14="http://schemas.microsoft.com/office/powerpoint/2010/main" val="3514548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
        <p:nvSpPr>
          <p:cNvPr id="3" name="Rectangle 2"/>
          <p:cNvSpPr/>
          <p:nvPr/>
        </p:nvSpPr>
        <p:spPr>
          <a:xfrm>
            <a:off x="1619250" y="1562099"/>
            <a:ext cx="5267325" cy="10763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ular Callout 3"/>
          <p:cNvSpPr/>
          <p:nvPr/>
        </p:nvSpPr>
        <p:spPr>
          <a:xfrm>
            <a:off x="4572000" y="128587"/>
            <a:ext cx="3999132" cy="130492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Calibri Light" panose="020F0302020204030204" pitchFamily="34" charset="0"/>
              </a:rPr>
              <a:t>3</a:t>
            </a:r>
            <a:r>
              <a:rPr lang="vi-VN" sz="1400" smtClean="0">
                <a:latin typeface="Calibri Light" panose="020F0302020204030204" pitchFamily="34" charset="0"/>
              </a:rPr>
              <a:t> </a:t>
            </a:r>
            <a:r>
              <a:rPr lang="vi-VN" sz="1400">
                <a:latin typeface="Calibri Light" panose="020F0302020204030204" pitchFamily="34" charset="0"/>
              </a:rPr>
              <a:t>mục tiêu đầu tiên liên quan đến </a:t>
            </a:r>
            <a:r>
              <a:rPr lang="en-US" sz="1400" smtClean="0">
                <a:latin typeface="Calibri Light" panose="020F0302020204030204" pitchFamily="34" charset="0"/>
              </a:rPr>
              <a:t>việc </a:t>
            </a:r>
            <a:r>
              <a:rPr lang="vi-VN" sz="1400" smtClean="0">
                <a:latin typeface="Calibri Light" panose="020F0302020204030204" pitchFamily="34" charset="0"/>
              </a:rPr>
              <a:t>cung </a:t>
            </a:r>
            <a:r>
              <a:rPr lang="vi-VN" sz="1400">
                <a:latin typeface="Calibri Light" panose="020F0302020204030204" pitchFamily="34" charset="0"/>
              </a:rPr>
              <a:t>cấp nước sạch và </a:t>
            </a:r>
            <a:r>
              <a:rPr lang="en-US" sz="1400" smtClean="0">
                <a:latin typeface="Calibri Light" panose="020F0302020204030204" pitchFamily="34" charset="0"/>
              </a:rPr>
              <a:t>vấn đề </a:t>
            </a:r>
            <a:r>
              <a:rPr lang="vi-VN" sz="1400" smtClean="0">
                <a:latin typeface="Calibri Light" panose="020F0302020204030204" pitchFamily="34" charset="0"/>
              </a:rPr>
              <a:t>vệ </a:t>
            </a:r>
            <a:r>
              <a:rPr lang="vi-VN" sz="1400">
                <a:latin typeface="Calibri Light" panose="020F0302020204030204" pitchFamily="34" charset="0"/>
              </a:rPr>
              <a:t>sinh. [43] Trên toàn thế giới, </a:t>
            </a:r>
            <a:r>
              <a:rPr lang="en-US" sz="1400" smtClean="0">
                <a:latin typeface="Calibri Light" panose="020F0302020204030204" pitchFamily="34" charset="0"/>
              </a:rPr>
              <a:t>cứ 10 người thì có 6 người</a:t>
            </a:r>
            <a:r>
              <a:rPr lang="vi-VN" sz="1400" smtClean="0">
                <a:latin typeface="Calibri Light" panose="020F0302020204030204" pitchFamily="34" charset="0"/>
              </a:rPr>
              <a:t> </a:t>
            </a:r>
            <a:r>
              <a:rPr lang="en-US" sz="1400" smtClean="0">
                <a:latin typeface="Calibri Light" panose="020F0302020204030204" pitchFamily="34" charset="0"/>
              </a:rPr>
              <a:t>không được cung cấp</a:t>
            </a:r>
            <a:r>
              <a:rPr lang="vi-VN" sz="1400" smtClean="0">
                <a:latin typeface="Calibri Light" panose="020F0302020204030204" pitchFamily="34" charset="0"/>
              </a:rPr>
              <a:t> </a:t>
            </a:r>
            <a:r>
              <a:rPr lang="vi-VN" sz="1400">
                <a:latin typeface="Calibri Light" panose="020F0302020204030204" pitchFamily="34" charset="0"/>
              </a:rPr>
              <a:t>các dịch vụ vệ sinh </a:t>
            </a:r>
            <a:r>
              <a:rPr lang="vi-VN" sz="1400" smtClean="0">
                <a:latin typeface="Calibri Light" panose="020F0302020204030204" pitchFamily="34" charset="0"/>
              </a:rPr>
              <a:t>an </a:t>
            </a:r>
            <a:r>
              <a:rPr lang="vi-VN" sz="1400">
                <a:latin typeface="Calibri Light" panose="020F0302020204030204" pitchFamily="34" charset="0"/>
              </a:rPr>
              <a:t>toàn và 3 trên 10 </a:t>
            </a:r>
            <a:r>
              <a:rPr lang="en-US" sz="1400" smtClean="0">
                <a:latin typeface="Calibri Light" panose="020F0302020204030204" pitchFamily="34" charset="0"/>
              </a:rPr>
              <a:t>không được sử dụng nguồn nước sạch an toàn</a:t>
            </a:r>
            <a:r>
              <a:rPr lang="vi-VN" sz="1400" smtClean="0">
                <a:latin typeface="Calibri Light" panose="020F0302020204030204" pitchFamily="34" charset="0"/>
              </a:rPr>
              <a:t>. </a:t>
            </a:r>
            <a:r>
              <a:rPr lang="vi-VN" sz="1400">
                <a:latin typeface="Calibri Light" panose="020F0302020204030204" pitchFamily="34" charset="0"/>
              </a:rPr>
              <a:t>[28]</a:t>
            </a:r>
            <a:endParaRPr lang="en-US" sz="1400">
              <a:latin typeface="Calibri Light" panose="020F0302020204030204" pitchFamily="34" charset="0"/>
            </a:endParaRPr>
          </a:p>
        </p:txBody>
      </p:sp>
    </p:spTree>
    <p:extLst>
      <p:ext uri="{BB962C8B-B14F-4D97-AF65-F5344CB8AC3E}">
        <p14:creationId xmlns:p14="http://schemas.microsoft.com/office/powerpoint/2010/main" val="3179363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4778" t="25417" r="1778" b="23055"/>
          <a:stretch/>
        </p:blipFill>
        <p:spPr>
          <a:xfrm>
            <a:off x="114300" y="114299"/>
            <a:ext cx="6296025" cy="3533775"/>
          </a:xfrm>
          <a:prstGeom prst="rect">
            <a:avLst/>
          </a:prstGeom>
        </p:spPr>
      </p:pic>
      <p:pic>
        <p:nvPicPr>
          <p:cNvPr id="3" name="Picture 2"/>
          <p:cNvPicPr>
            <a:picLocks noChangeAspect="1"/>
          </p:cNvPicPr>
          <p:nvPr/>
        </p:nvPicPr>
        <p:blipFill rotWithShape="1">
          <a:blip r:embed="rId3"/>
          <a:srcRect l="9445" t="31112" r="10778" b="6805"/>
          <a:stretch/>
        </p:blipFill>
        <p:spPr>
          <a:xfrm>
            <a:off x="4128030" y="3714750"/>
            <a:ext cx="4911195" cy="3057526"/>
          </a:xfrm>
          <a:prstGeom prst="rect">
            <a:avLst/>
          </a:prstGeom>
        </p:spPr>
      </p:pic>
      <p:pic>
        <p:nvPicPr>
          <p:cNvPr id="1028" name="Picture 4" descr="Image result for go green in the cit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 y="4245769"/>
            <a:ext cx="3990976" cy="199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484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Tìm kiếm thông tin &amp; Xây dựng ý tưởng</a:t>
            </a:r>
            <a:endParaRPr lang="en-US"/>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037728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12" b="12556"/>
          <a:stretch/>
        </p:blipFill>
        <p:spPr>
          <a:xfrm>
            <a:off x="400050" y="771525"/>
            <a:ext cx="8486775" cy="5943600"/>
          </a:xfrm>
          <a:prstGeom prst="rect">
            <a:avLst/>
          </a:prstGeom>
        </p:spPr>
      </p:pic>
    </p:spTree>
    <p:extLst>
      <p:ext uri="{BB962C8B-B14F-4D97-AF65-F5344CB8AC3E}">
        <p14:creationId xmlns:p14="http://schemas.microsoft.com/office/powerpoint/2010/main" val="4721598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81175" y="0"/>
            <a:ext cx="7172326" cy="6758604"/>
          </a:xfrm>
          <a:prstGeom prst="rect">
            <a:avLst/>
          </a:prstGeom>
        </p:spPr>
      </p:pic>
      <p:sp>
        <p:nvSpPr>
          <p:cNvPr id="6" name="Title 3"/>
          <p:cNvSpPr txBox="1">
            <a:spLocks/>
          </p:cNvSpPr>
          <p:nvPr/>
        </p:nvSpPr>
        <p:spPr>
          <a:xfrm>
            <a:off x="29766" y="2276475"/>
            <a:ext cx="2437209" cy="16002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mtClean="0"/>
              <a:t>Từ khóa:</a:t>
            </a:r>
            <a:br>
              <a:rPr lang="en-US" smtClean="0"/>
            </a:br>
            <a:r>
              <a:rPr lang="en-US" smtClean="0">
                <a:solidFill>
                  <a:srgbClr val="FF0000"/>
                </a:solidFill>
              </a:rPr>
              <a:t>isef project database</a:t>
            </a:r>
            <a:br>
              <a:rPr lang="en-US" smtClean="0">
                <a:solidFill>
                  <a:srgbClr val="FF0000"/>
                </a:solidFill>
              </a:rPr>
            </a:br>
            <a:endParaRPr lang="en-US">
              <a:solidFill>
                <a:srgbClr val="FF0000"/>
              </a:solidFill>
            </a:endParaRPr>
          </a:p>
        </p:txBody>
      </p:sp>
    </p:spTree>
    <p:extLst>
      <p:ext uri="{BB962C8B-B14F-4D97-AF65-F5344CB8AC3E}">
        <p14:creationId xmlns:p14="http://schemas.microsoft.com/office/powerpoint/2010/main" val="162763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28996160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3850" y="0"/>
            <a:ext cx="8543925" cy="6858000"/>
          </a:xfrm>
          <a:prstGeom prst="rect">
            <a:avLst/>
          </a:prstGeom>
        </p:spPr>
      </p:pic>
    </p:spTree>
    <p:extLst>
      <p:ext uri="{BB962C8B-B14F-4D97-AF65-F5344CB8AC3E}">
        <p14:creationId xmlns:p14="http://schemas.microsoft.com/office/powerpoint/2010/main" val="3173965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2424" y="0"/>
            <a:ext cx="8562975" cy="6858000"/>
          </a:xfrm>
          <a:prstGeom prst="rect">
            <a:avLst/>
          </a:prstGeom>
        </p:spPr>
      </p:pic>
    </p:spTree>
    <p:extLst>
      <p:ext uri="{BB962C8B-B14F-4D97-AF65-F5344CB8AC3E}">
        <p14:creationId xmlns:p14="http://schemas.microsoft.com/office/powerpoint/2010/main" val="972402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38236898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22376437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10953962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511384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14359212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3148416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14403743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Mục đích của việc tìm kiếm thông tin qua cơ sở dữ liệu các dự án</a:t>
            </a:r>
            <a:endParaRPr lang="en-US"/>
          </a:p>
        </p:txBody>
      </p:sp>
      <p:sp>
        <p:nvSpPr>
          <p:cNvPr id="3" name="Content Placeholder 2"/>
          <p:cNvSpPr>
            <a:spLocks noGrp="1"/>
          </p:cNvSpPr>
          <p:nvPr>
            <p:ph idx="1"/>
          </p:nvPr>
        </p:nvSpPr>
        <p:spPr/>
        <p:txBody>
          <a:bodyPr>
            <a:normAutofit lnSpcReduction="10000"/>
          </a:bodyPr>
          <a:lstStyle/>
          <a:p>
            <a:r>
              <a:rPr lang="en-US" smtClean="0">
                <a:latin typeface="+mj-lt"/>
              </a:rPr>
              <a:t>Xác định lĩnh vực mà ta quan tâm hoặc là thế mạnh</a:t>
            </a:r>
          </a:p>
          <a:p>
            <a:r>
              <a:rPr lang="en-US" smtClean="0">
                <a:latin typeface="+mj-lt"/>
              </a:rPr>
              <a:t>Nhận biết được mức độ yêu cầu đối với dự án có giải/không có giải</a:t>
            </a:r>
          </a:p>
          <a:p>
            <a:r>
              <a:rPr lang="en-US" smtClean="0">
                <a:latin typeface="+mj-lt"/>
              </a:rPr>
              <a:t>Nhận biết xu hướng nghiên cứu trong lĩnh vực đó</a:t>
            </a:r>
          </a:p>
          <a:p>
            <a:r>
              <a:rPr lang="en-US" smtClean="0">
                <a:latin typeface="+mj-lt"/>
              </a:rPr>
              <a:t>Nhận biết số lượng đề tài trong từng lĩnh vực</a:t>
            </a:r>
          </a:p>
          <a:p>
            <a:r>
              <a:rPr lang="en-US" smtClean="0">
                <a:latin typeface="+mj-lt"/>
              </a:rPr>
              <a:t>Áp dụng cho các nghiên cứu tương tự trong điều kiện/môi trường ở Việt Nam</a:t>
            </a:r>
          </a:p>
          <a:p>
            <a:r>
              <a:rPr lang="en-US" smtClean="0">
                <a:latin typeface="+mj-lt"/>
              </a:rPr>
              <a:t>Làm quen với cách viết một báo cáo để thuyết phục hội đồng trong khoảng 300 chữ, trình bày tóm tắt trong 2 phút</a:t>
            </a:r>
          </a:p>
          <a:p>
            <a:r>
              <a:rPr lang="en-US" smtClean="0">
                <a:latin typeface="+mj-lt"/>
              </a:rPr>
              <a:t>Nhận biết được phương pháp nghiên cứu nào được sử dụng; đối tượng nào được chọn nghiên cứu; các công cụ và các phép phân tích, phép đo nào được sử dụng trong một nghiên cứu về một vấn đề cụ thể. </a:t>
            </a:r>
          </a:p>
          <a:p>
            <a:pPr lvl="1">
              <a:buFont typeface="Wingdings" panose="05000000000000000000" pitchFamily="2" charset="2"/>
              <a:buChar char="Ø"/>
            </a:pPr>
            <a:r>
              <a:rPr lang="en-US" smtClean="0">
                <a:latin typeface="+mj-lt"/>
              </a:rPr>
              <a:t>Ví dụ như để kiểm tra 2 nhóm đối tượng thì dùng công cụ thống kê gì?</a:t>
            </a:r>
          </a:p>
          <a:p>
            <a:endParaRPr lang="en-US">
              <a:latin typeface="+mj-lt"/>
            </a:endParaRPr>
          </a:p>
        </p:txBody>
      </p:sp>
    </p:spTree>
    <p:extLst>
      <p:ext uri="{BB962C8B-B14F-4D97-AF65-F5344CB8AC3E}">
        <p14:creationId xmlns:p14="http://schemas.microsoft.com/office/powerpoint/2010/main" val="30168131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7176" y="117693"/>
            <a:ext cx="8676760" cy="6247864"/>
          </a:xfrm>
          <a:prstGeom prst="rect">
            <a:avLst/>
          </a:prstGeom>
        </p:spPr>
        <p:txBody>
          <a:bodyPr wrap="square">
            <a:spAutoFit/>
          </a:bodyPr>
          <a:lstStyle/>
          <a:p>
            <a:r>
              <a:rPr lang="vi-VN" sz="1600" b="1">
                <a:latin typeface="Calibri Light" panose="020F0302020204030204" pitchFamily="34" charset="0"/>
                <a:ea typeface="Calibri" panose="020F0502020204030204" pitchFamily="34" charset="0"/>
                <a:cs typeface="Times New Roman" panose="02020603050405020304" pitchFamily="18" charset="0"/>
              </a:rPr>
              <a:t>Tên dự án:</a:t>
            </a:r>
            <a:r>
              <a:rPr lang="vi-VN" sz="1600">
                <a:latin typeface="Calibri Light" panose="020F0302020204030204" pitchFamily="34" charset="0"/>
                <a:ea typeface="Calibri" panose="020F0502020204030204" pitchFamily="34" charset="0"/>
                <a:cs typeface="Times New Roman" panose="02020603050405020304" pitchFamily="18" charset="0"/>
              </a:rPr>
              <a:t> Thiết kế và xây dựng hệ thống tái chế nước thải sinh hoạt trong hộ gia đình</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Tên nhóm học sinh:</a:t>
            </a:r>
            <a:r>
              <a:rPr lang="vi-VN" sz="1600">
                <a:latin typeface="Calibri Light" panose="020F0302020204030204" pitchFamily="34" charset="0"/>
                <a:ea typeface="Calibri" panose="020F0502020204030204" pitchFamily="34" charset="0"/>
                <a:cs typeface="Times New Roman" panose="02020603050405020304" pitchFamily="18" charset="0"/>
              </a:rPr>
              <a:t> Nguyễn Thị B/Lê Văn C</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Giáo viên hướng dẫn:</a:t>
            </a:r>
            <a:r>
              <a:rPr lang="vi-VN" sz="1600">
                <a:latin typeface="Calibri Light" panose="020F0302020204030204" pitchFamily="34" charset="0"/>
                <a:ea typeface="Calibri" panose="020F0502020204030204" pitchFamily="34" charset="0"/>
                <a:cs typeface="Times New Roman" panose="02020603050405020304" pitchFamily="18" charset="0"/>
              </a:rPr>
              <a:t> Nguyễn Văn A</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Tóm tắt dự án</a:t>
            </a:r>
            <a:r>
              <a:rPr lang="vi-VN" sz="1600">
                <a:latin typeface="Calibri Light" panose="020F0302020204030204" pitchFamily="34" charset="0"/>
                <a:ea typeface="Calibri" panose="020F0502020204030204" pitchFamily="34" charset="0"/>
                <a:cs typeface="Times New Roman" panose="02020603050405020304" pitchFamily="18" charset="0"/>
              </a:rPr>
              <a:t> </a:t>
            </a:r>
            <a:r>
              <a:rPr lang="vi-VN" sz="1600" i="1">
                <a:latin typeface="Calibri Light" panose="020F0302020204030204" pitchFamily="34" charset="0"/>
                <a:ea typeface="Calibri" panose="020F0502020204030204" pitchFamily="34" charset="0"/>
                <a:cs typeface="Times New Roman" panose="02020603050405020304" pitchFamily="18" charset="0"/>
              </a:rPr>
              <a:t>(mô tả tính cấp thiết của vấn đề nghiên cứu và mục tiêu của dự án)</a:t>
            </a:r>
            <a:r>
              <a:rPr lang="vi-VN" sz="1600">
                <a:latin typeface="Calibri Light" panose="020F0302020204030204" pitchFamily="34" charset="0"/>
                <a:ea typeface="Calibri" panose="020F0502020204030204" pitchFamily="34" charset="0"/>
                <a:cs typeface="Times New Roman" panose="02020603050405020304" pitchFamily="18" charset="0"/>
              </a:rPr>
              <a:t>:</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en-US" sz="1600" smtClean="0">
                <a:latin typeface="Calibri Light" panose="020F0302020204030204" pitchFamily="34" charset="0"/>
                <a:ea typeface="Calibri" panose="020F0502020204030204" pitchFamily="34" charset="0"/>
                <a:cs typeface="Times New Roman" panose="02020603050405020304" pitchFamily="18" charset="0"/>
              </a:rPr>
              <a:t>	</a:t>
            </a:r>
            <a:r>
              <a:rPr lang="vi-VN" sz="1600" smtClean="0">
                <a:latin typeface="Calibri Light" panose="020F0302020204030204" pitchFamily="34" charset="0"/>
                <a:ea typeface="Calibri" panose="020F0502020204030204" pitchFamily="34" charset="0"/>
                <a:cs typeface="Times New Roman" panose="02020603050405020304" pitchFamily="18" charset="0"/>
              </a:rPr>
              <a:t>Nước </a:t>
            </a:r>
            <a:r>
              <a:rPr lang="vi-VN" sz="1600">
                <a:latin typeface="Calibri Light" panose="020F0302020204030204" pitchFamily="34" charset="0"/>
                <a:ea typeface="Calibri" panose="020F0502020204030204" pitchFamily="34" charset="0"/>
                <a:cs typeface="Times New Roman" panose="02020603050405020304" pitchFamily="18" charset="0"/>
              </a:rPr>
              <a:t>thải sinh hoạt thường được đề cập đến bao gồm nước thải từ các hoạt động tắm/rửa/giặt của con người, ví dụ: từ chậu rửa, vòi tắm, hệ thống giặt giũ,... và không bao gồm các nguồn nước thải chứa mầm bệnh như nước thải từ nhà vệ sinh. Hiện nay, hầu hết nước thải sinh hoạt được tạo ra trong các hộ gia đình và nơi làm việc được thải trực tiếp vào hệ thống thu gom nước thải sinh hoạt và được xử lý tại các nhà máy xử lý nước thải đô thị. Mục tiêu của dự án này nhằm thiết kế và xây dựng một hệ thống tái chế nước thải sinh hoạt tại chỗ với mục đích giúp tái sử dụng nguồn nước thải sinh hoạt và tiết kiệm nguồn nước sạch. Hệ thống sẽ bao gồm bộ phận thu gom; bộ phận tiền xử lý, lọc thô, lọc sinh học; và bộ phận phân phối nước sau xử lý.</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Hình ảnh minh họa</a:t>
            </a:r>
            <a:r>
              <a:rPr lang="vi-VN" sz="1600">
                <a:latin typeface="Calibri Light" panose="020F0302020204030204" pitchFamily="34" charset="0"/>
                <a:ea typeface="Calibri" panose="020F0502020204030204" pitchFamily="34" charset="0"/>
                <a:cs typeface="Times New Roman" panose="02020603050405020304" pitchFamily="18" charset="0"/>
              </a:rPr>
              <a:t> (nếu có</a:t>
            </a:r>
            <a:r>
              <a:rPr lang="vi-VN" sz="1600" smtClean="0">
                <a:latin typeface="Calibri Light" panose="020F0302020204030204" pitchFamily="34" charset="0"/>
                <a:ea typeface="Calibri" panose="020F0502020204030204" pitchFamily="34" charset="0"/>
                <a:cs typeface="Times New Roman" panose="02020603050405020304" pitchFamily="18" charset="0"/>
              </a:rPr>
              <a:t>)</a:t>
            </a:r>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a:latin typeface="Calibri Light" panose="020F0302020204030204" pitchFamily="34" charset="0"/>
                <a:ea typeface="Calibri" panose="020F0502020204030204" pitchFamily="34" charset="0"/>
                <a:cs typeface="Times New Roman" panose="02020603050405020304" pitchFamily="18" charset="0"/>
              </a:rPr>
              <a:t> </a:t>
            </a:r>
            <a:endParaRPr lang="en-US" sz="1600">
              <a:latin typeface="Calibri Light" panose="020F0302020204030204" pitchFamily="34" charset="0"/>
              <a:ea typeface="Calibri" panose="020F0502020204030204" pitchFamily="34" charset="0"/>
              <a:cs typeface="Times New Roman" panose="02020603050405020304" pitchFamily="18" charset="0"/>
            </a:endParaRPr>
          </a:p>
          <a:p>
            <a:r>
              <a:rPr lang="vi-VN" sz="1600" b="1">
                <a:latin typeface="Calibri Light" panose="020F0302020204030204" pitchFamily="34" charset="0"/>
                <a:ea typeface="Calibri" panose="020F0502020204030204" pitchFamily="34" charset="0"/>
                <a:cs typeface="Times New Roman" panose="02020603050405020304" pitchFamily="18" charset="0"/>
              </a:rPr>
              <a:t>Tài liệu tham khảo</a:t>
            </a:r>
            <a:r>
              <a:rPr lang="vi-VN" sz="1600">
                <a:latin typeface="Calibri Light" panose="020F0302020204030204" pitchFamily="34" charset="0"/>
                <a:ea typeface="Calibri" panose="020F0502020204030204" pitchFamily="34" charset="0"/>
                <a:cs typeface="Times New Roman" panose="02020603050405020304" pitchFamily="18" charset="0"/>
              </a:rPr>
              <a:t> </a:t>
            </a:r>
            <a:r>
              <a:rPr lang="vi-VN" sz="1600" i="1">
                <a:latin typeface="Calibri Light" panose="020F0302020204030204" pitchFamily="34" charset="0"/>
                <a:ea typeface="Calibri" panose="020F0502020204030204" pitchFamily="34" charset="0"/>
                <a:cs typeface="Times New Roman" panose="02020603050405020304" pitchFamily="18" charset="0"/>
              </a:rPr>
              <a:t>(liệt kê ít nhất 5 tài liệu có liên quan đến dự án)</a:t>
            </a:r>
            <a:endParaRPr lang="en-US" sz="1600">
              <a:effectLst/>
              <a:latin typeface="Calibri Light" panose="020F03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3535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Một số lưu ý khi chấm ý tưởng</a:t>
            </a:r>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0186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Mô tả bối cảnh/Giới thiệu vấn đề</a:t>
            </a:r>
            <a:endParaRPr lang="en-US"/>
          </a:p>
        </p:txBody>
      </p:sp>
      <p:sp>
        <p:nvSpPr>
          <p:cNvPr id="3" name="Content Placeholder 2"/>
          <p:cNvSpPr>
            <a:spLocks noGrp="1"/>
          </p:cNvSpPr>
          <p:nvPr>
            <p:ph idx="1"/>
          </p:nvPr>
        </p:nvSpPr>
        <p:spPr/>
        <p:txBody>
          <a:bodyPr/>
          <a:lstStyle/>
          <a:p>
            <a:r>
              <a:rPr lang="en-US" dirty="0" err="1" smtClean="0">
                <a:latin typeface="+mj-lt"/>
              </a:rPr>
              <a:t>Bắt</a:t>
            </a:r>
            <a:r>
              <a:rPr lang="en-US" dirty="0" smtClean="0">
                <a:latin typeface="+mj-lt"/>
              </a:rPr>
              <a:t> </a:t>
            </a:r>
            <a:r>
              <a:rPr lang="en-US" dirty="0" err="1" smtClean="0">
                <a:latin typeface="+mj-lt"/>
              </a:rPr>
              <a:t>đầu</a:t>
            </a:r>
            <a:r>
              <a:rPr lang="en-US" dirty="0" smtClean="0">
                <a:latin typeface="+mj-lt"/>
              </a:rPr>
              <a:t> </a:t>
            </a:r>
            <a:r>
              <a:rPr lang="en-US" dirty="0" err="1" smtClean="0">
                <a:latin typeface="+mj-lt"/>
              </a:rPr>
              <a:t>bằng</a:t>
            </a:r>
            <a:r>
              <a:rPr lang="en-US" dirty="0" smtClean="0">
                <a:latin typeface="+mj-lt"/>
              </a:rPr>
              <a:t> </a:t>
            </a:r>
            <a:r>
              <a:rPr lang="en-US" dirty="0" err="1" smtClean="0">
                <a:latin typeface="+mj-lt"/>
              </a:rPr>
              <a:t>việc</a:t>
            </a:r>
            <a:r>
              <a:rPr lang="en-US" dirty="0" smtClean="0">
                <a:latin typeface="+mj-lt"/>
              </a:rPr>
              <a:t> </a:t>
            </a:r>
            <a:r>
              <a:rPr lang="en-US" dirty="0" err="1" smtClean="0">
                <a:latin typeface="+mj-lt"/>
              </a:rPr>
              <a:t>mô</a:t>
            </a:r>
            <a:r>
              <a:rPr lang="en-US" dirty="0" smtClean="0">
                <a:latin typeface="+mj-lt"/>
              </a:rPr>
              <a:t> </a:t>
            </a:r>
            <a:r>
              <a:rPr lang="en-US" dirty="0" err="1" smtClean="0">
                <a:latin typeface="+mj-lt"/>
              </a:rPr>
              <a:t>tả</a:t>
            </a:r>
            <a:r>
              <a:rPr lang="en-US" dirty="0" smtClean="0">
                <a:latin typeface="+mj-lt"/>
              </a:rPr>
              <a:t> </a:t>
            </a:r>
            <a:r>
              <a:rPr lang="en-US" dirty="0" err="1" smtClean="0">
                <a:latin typeface="+mj-lt"/>
              </a:rPr>
              <a:t>bối</a:t>
            </a:r>
            <a:r>
              <a:rPr lang="en-US" dirty="0" smtClean="0">
                <a:latin typeface="+mj-lt"/>
              </a:rPr>
              <a:t> </a:t>
            </a:r>
            <a:r>
              <a:rPr lang="en-US" dirty="0" err="1" smtClean="0">
                <a:latin typeface="+mj-lt"/>
              </a:rPr>
              <a:t>cảnh</a:t>
            </a:r>
            <a:r>
              <a:rPr lang="en-US" dirty="0" smtClean="0">
                <a:latin typeface="+mj-lt"/>
              </a:rPr>
              <a:t>, </a:t>
            </a:r>
            <a:r>
              <a:rPr lang="en-US" dirty="0" err="1" smtClean="0">
                <a:latin typeface="+mj-lt"/>
              </a:rPr>
              <a:t>giới</a:t>
            </a:r>
            <a:r>
              <a:rPr lang="en-US" dirty="0" smtClean="0">
                <a:latin typeface="+mj-lt"/>
              </a:rPr>
              <a:t> </a:t>
            </a:r>
            <a:r>
              <a:rPr lang="en-US" dirty="0" err="1" smtClean="0">
                <a:latin typeface="+mj-lt"/>
              </a:rPr>
              <a:t>thiệu</a:t>
            </a:r>
            <a:r>
              <a:rPr lang="en-US" dirty="0" smtClean="0">
                <a:latin typeface="+mj-lt"/>
              </a:rPr>
              <a:t> </a:t>
            </a:r>
            <a:r>
              <a:rPr lang="en-US" dirty="0" err="1" smtClean="0">
                <a:latin typeface="+mj-lt"/>
              </a:rPr>
              <a:t>về</a:t>
            </a:r>
            <a:r>
              <a:rPr lang="en-US" dirty="0" smtClean="0">
                <a:latin typeface="+mj-lt"/>
              </a:rPr>
              <a:t> </a:t>
            </a:r>
            <a:r>
              <a:rPr lang="en-US" dirty="0" err="1" smtClean="0">
                <a:latin typeface="+mj-lt"/>
              </a:rPr>
              <a:t>bối</a:t>
            </a:r>
            <a:r>
              <a:rPr lang="en-US" dirty="0" smtClean="0">
                <a:latin typeface="+mj-lt"/>
              </a:rPr>
              <a:t> </a:t>
            </a:r>
            <a:r>
              <a:rPr lang="en-US" dirty="0" err="1" smtClean="0">
                <a:latin typeface="+mj-lt"/>
              </a:rPr>
              <a:t>cảnh</a:t>
            </a:r>
            <a:r>
              <a:rPr lang="en-US" dirty="0" smtClean="0">
                <a:latin typeface="+mj-lt"/>
              </a:rPr>
              <a:t> </a:t>
            </a:r>
            <a:r>
              <a:rPr lang="en-US" dirty="0" err="1" smtClean="0">
                <a:latin typeface="+mj-lt"/>
              </a:rPr>
              <a:t>có</a:t>
            </a:r>
            <a:r>
              <a:rPr lang="en-US" dirty="0" smtClean="0">
                <a:latin typeface="+mj-lt"/>
              </a:rPr>
              <a:t> </a:t>
            </a:r>
            <a:r>
              <a:rPr lang="en-US" dirty="0" err="1" smtClean="0">
                <a:latin typeface="+mj-lt"/>
              </a:rPr>
              <a:t>liên</a:t>
            </a:r>
            <a:r>
              <a:rPr lang="en-US" dirty="0" smtClean="0">
                <a:latin typeface="+mj-lt"/>
              </a:rPr>
              <a:t> </a:t>
            </a:r>
            <a:r>
              <a:rPr lang="en-US" dirty="0" err="1" smtClean="0">
                <a:latin typeface="+mj-lt"/>
              </a:rPr>
              <a:t>quan</a:t>
            </a:r>
            <a:r>
              <a:rPr lang="en-US" dirty="0" smtClean="0">
                <a:latin typeface="+mj-lt"/>
              </a:rPr>
              <a:t> </a:t>
            </a:r>
            <a:r>
              <a:rPr lang="en-US" dirty="0" err="1" smtClean="0">
                <a:latin typeface="+mj-lt"/>
              </a:rPr>
              <a:t>đến</a:t>
            </a:r>
            <a:r>
              <a:rPr lang="en-US" dirty="0" smtClean="0">
                <a:latin typeface="+mj-lt"/>
              </a:rPr>
              <a:t> </a:t>
            </a:r>
            <a:r>
              <a:rPr lang="en-US" dirty="0" err="1" smtClean="0">
                <a:latin typeface="+mj-lt"/>
              </a:rPr>
              <a:t>vấn</a:t>
            </a:r>
            <a:r>
              <a:rPr lang="en-US" dirty="0" smtClean="0">
                <a:latin typeface="+mj-lt"/>
              </a:rPr>
              <a:t> </a:t>
            </a:r>
            <a:r>
              <a:rPr lang="en-US" dirty="0" err="1" smtClean="0">
                <a:latin typeface="+mj-lt"/>
              </a:rPr>
              <a:t>đề</a:t>
            </a:r>
            <a:r>
              <a:rPr lang="en-US" dirty="0" smtClean="0">
                <a:latin typeface="+mj-lt"/>
              </a:rPr>
              <a:t> </a:t>
            </a:r>
            <a:r>
              <a:rPr lang="en-US" dirty="0" err="1" smtClean="0">
                <a:latin typeface="+mj-lt"/>
              </a:rPr>
              <a:t>nghiên</a:t>
            </a:r>
            <a:r>
              <a:rPr lang="en-US" dirty="0" smtClean="0">
                <a:latin typeface="+mj-lt"/>
              </a:rPr>
              <a:t> </a:t>
            </a:r>
            <a:r>
              <a:rPr lang="en-US" dirty="0" err="1" smtClean="0">
                <a:latin typeface="+mj-lt"/>
              </a:rPr>
              <a:t>cứu</a:t>
            </a:r>
            <a:endParaRPr lang="en-US" dirty="0" smtClean="0">
              <a:latin typeface="+mj-lt"/>
            </a:endParaRPr>
          </a:p>
          <a:p>
            <a:pPr lvl="1">
              <a:buFont typeface="Wingdings" panose="05000000000000000000" pitchFamily="2" charset="2"/>
              <a:buChar char="Ø"/>
            </a:pPr>
            <a:r>
              <a:rPr lang="en-US" dirty="0" err="1" smtClean="0">
                <a:latin typeface="+mj-lt"/>
              </a:rPr>
              <a:t>Mô</a:t>
            </a:r>
            <a:r>
              <a:rPr lang="en-US" dirty="0" smtClean="0">
                <a:latin typeface="+mj-lt"/>
              </a:rPr>
              <a:t> </a:t>
            </a:r>
            <a:r>
              <a:rPr lang="en-US" dirty="0" err="1" smtClean="0">
                <a:latin typeface="+mj-lt"/>
              </a:rPr>
              <a:t>tả</a:t>
            </a:r>
            <a:r>
              <a:rPr lang="en-US" dirty="0" smtClean="0">
                <a:latin typeface="+mj-lt"/>
              </a:rPr>
              <a:t> </a:t>
            </a:r>
            <a:r>
              <a:rPr lang="en-US" dirty="0" err="1" smtClean="0">
                <a:latin typeface="+mj-lt"/>
              </a:rPr>
              <a:t>một</a:t>
            </a:r>
            <a:r>
              <a:rPr lang="en-US" dirty="0" smtClean="0">
                <a:latin typeface="+mj-lt"/>
              </a:rPr>
              <a:t> </a:t>
            </a:r>
            <a:r>
              <a:rPr lang="en-US" dirty="0" err="1" smtClean="0">
                <a:latin typeface="+mj-lt"/>
              </a:rPr>
              <a:t>cách</a:t>
            </a:r>
            <a:r>
              <a:rPr lang="en-US" dirty="0" smtClean="0">
                <a:latin typeface="+mj-lt"/>
              </a:rPr>
              <a:t> </a:t>
            </a:r>
            <a:r>
              <a:rPr lang="en-US" dirty="0" err="1" smtClean="0">
                <a:latin typeface="+mj-lt"/>
              </a:rPr>
              <a:t>rõ</a:t>
            </a:r>
            <a:r>
              <a:rPr lang="en-US" dirty="0" smtClean="0">
                <a:latin typeface="+mj-lt"/>
              </a:rPr>
              <a:t> </a:t>
            </a:r>
            <a:r>
              <a:rPr lang="en-US" dirty="0" err="1" smtClean="0">
                <a:latin typeface="+mj-lt"/>
              </a:rPr>
              <a:t>ràng</a:t>
            </a:r>
            <a:endParaRPr lang="en-US" dirty="0" smtClean="0">
              <a:latin typeface="+mj-lt"/>
            </a:endParaRPr>
          </a:p>
          <a:p>
            <a:pPr lvl="1">
              <a:buFont typeface="Wingdings" panose="05000000000000000000" pitchFamily="2" charset="2"/>
              <a:buChar char="Ø"/>
            </a:pPr>
            <a:r>
              <a:rPr lang="en-US" dirty="0" err="1" smtClean="0">
                <a:latin typeface="+mj-lt"/>
              </a:rPr>
              <a:t>Sử</a:t>
            </a:r>
            <a:r>
              <a:rPr lang="en-US" dirty="0" smtClean="0">
                <a:latin typeface="+mj-lt"/>
              </a:rPr>
              <a:t> </a:t>
            </a:r>
            <a:r>
              <a:rPr lang="en-US" dirty="0" err="1" smtClean="0">
                <a:latin typeface="+mj-lt"/>
              </a:rPr>
              <a:t>dụng</a:t>
            </a:r>
            <a:r>
              <a:rPr lang="en-US" dirty="0" smtClean="0">
                <a:latin typeface="+mj-lt"/>
              </a:rPr>
              <a:t> </a:t>
            </a:r>
            <a:r>
              <a:rPr lang="en-US" dirty="0" err="1" smtClean="0">
                <a:latin typeface="+mj-lt"/>
              </a:rPr>
              <a:t>các</a:t>
            </a:r>
            <a:r>
              <a:rPr lang="en-US" dirty="0" smtClean="0">
                <a:latin typeface="+mj-lt"/>
              </a:rPr>
              <a:t> </a:t>
            </a:r>
            <a:r>
              <a:rPr lang="en-US" dirty="0" err="1" smtClean="0">
                <a:latin typeface="+mj-lt"/>
              </a:rPr>
              <a:t>số</a:t>
            </a:r>
            <a:r>
              <a:rPr lang="en-US" dirty="0" smtClean="0">
                <a:latin typeface="+mj-lt"/>
              </a:rPr>
              <a:t> </a:t>
            </a:r>
            <a:r>
              <a:rPr lang="en-US" dirty="0" err="1" smtClean="0">
                <a:latin typeface="+mj-lt"/>
              </a:rPr>
              <a:t>liệu</a:t>
            </a:r>
            <a:r>
              <a:rPr lang="en-US" dirty="0" smtClean="0">
                <a:latin typeface="+mj-lt"/>
              </a:rPr>
              <a:t> minh </a:t>
            </a:r>
            <a:r>
              <a:rPr lang="en-US" dirty="0" err="1" smtClean="0">
                <a:latin typeface="+mj-lt"/>
              </a:rPr>
              <a:t>họa</a:t>
            </a:r>
            <a:r>
              <a:rPr lang="en-US" dirty="0" smtClean="0">
                <a:latin typeface="+mj-lt"/>
              </a:rPr>
              <a:t> (</a:t>
            </a:r>
            <a:r>
              <a:rPr lang="en-US" i="1" dirty="0" err="1" smtClean="0">
                <a:latin typeface="+mj-lt"/>
              </a:rPr>
              <a:t>khuyến</a:t>
            </a:r>
            <a:r>
              <a:rPr lang="en-US" i="1" dirty="0" smtClean="0">
                <a:latin typeface="+mj-lt"/>
              </a:rPr>
              <a:t> </a:t>
            </a:r>
            <a:r>
              <a:rPr lang="en-US" i="1" dirty="0" err="1" smtClean="0">
                <a:latin typeface="+mj-lt"/>
              </a:rPr>
              <a:t>cáo</a:t>
            </a:r>
            <a:r>
              <a:rPr lang="en-US" dirty="0" smtClean="0">
                <a:latin typeface="+mj-lt"/>
              </a:rPr>
              <a:t>)</a:t>
            </a:r>
            <a:endParaRPr lang="en-US" dirty="0" smtClean="0">
              <a:latin typeface="+mj-lt"/>
            </a:endParaRPr>
          </a:p>
          <a:p>
            <a:pPr lvl="1">
              <a:buFont typeface="Wingdings" panose="05000000000000000000" pitchFamily="2" charset="2"/>
              <a:buChar char="Ø"/>
            </a:pPr>
            <a:r>
              <a:rPr lang="en-US" dirty="0" err="1" smtClean="0">
                <a:latin typeface="+mj-lt"/>
              </a:rPr>
              <a:t>Giải</a:t>
            </a:r>
            <a:r>
              <a:rPr lang="en-US" dirty="0" smtClean="0">
                <a:latin typeface="+mj-lt"/>
              </a:rPr>
              <a:t> </a:t>
            </a:r>
            <a:r>
              <a:rPr lang="en-US" dirty="0" err="1" smtClean="0">
                <a:latin typeface="+mj-lt"/>
              </a:rPr>
              <a:t>thích</a:t>
            </a:r>
            <a:r>
              <a:rPr lang="en-US" dirty="0" smtClean="0">
                <a:latin typeface="+mj-lt"/>
              </a:rPr>
              <a:t> </a:t>
            </a:r>
            <a:r>
              <a:rPr lang="en-US" dirty="0" err="1" smtClean="0">
                <a:latin typeface="+mj-lt"/>
              </a:rPr>
              <a:t>vì</a:t>
            </a:r>
            <a:r>
              <a:rPr lang="en-US" dirty="0" smtClean="0">
                <a:latin typeface="+mj-lt"/>
              </a:rPr>
              <a:t> </a:t>
            </a:r>
            <a:r>
              <a:rPr lang="en-US" dirty="0" err="1" smtClean="0">
                <a:latin typeface="+mj-lt"/>
              </a:rPr>
              <a:t>sao</a:t>
            </a:r>
            <a:r>
              <a:rPr lang="en-US" dirty="0" smtClean="0">
                <a:latin typeface="+mj-lt"/>
              </a:rPr>
              <a:t> </a:t>
            </a:r>
            <a:r>
              <a:rPr lang="en-US" dirty="0" err="1" smtClean="0">
                <a:latin typeface="+mj-lt"/>
              </a:rPr>
              <a:t>nó</a:t>
            </a:r>
            <a:r>
              <a:rPr lang="en-US" dirty="0" smtClean="0">
                <a:latin typeface="+mj-lt"/>
              </a:rPr>
              <a:t> </a:t>
            </a:r>
            <a:r>
              <a:rPr lang="en-US" dirty="0" err="1" smtClean="0">
                <a:latin typeface="+mj-lt"/>
              </a:rPr>
              <a:t>lại</a:t>
            </a:r>
            <a:r>
              <a:rPr lang="en-US" dirty="0" smtClean="0">
                <a:latin typeface="+mj-lt"/>
              </a:rPr>
              <a:t> </a:t>
            </a:r>
            <a:r>
              <a:rPr lang="en-US" dirty="0" err="1" smtClean="0">
                <a:latin typeface="+mj-lt"/>
              </a:rPr>
              <a:t>là</a:t>
            </a:r>
            <a:r>
              <a:rPr lang="en-US" dirty="0" smtClean="0">
                <a:latin typeface="+mj-lt"/>
              </a:rPr>
              <a:t> </a:t>
            </a:r>
            <a:r>
              <a:rPr lang="en-US" dirty="0" err="1" smtClean="0">
                <a:latin typeface="+mj-lt"/>
              </a:rPr>
              <a:t>vấn</a:t>
            </a:r>
            <a:r>
              <a:rPr lang="en-US" dirty="0" smtClean="0">
                <a:latin typeface="+mj-lt"/>
              </a:rPr>
              <a:t> </a:t>
            </a:r>
            <a:r>
              <a:rPr lang="en-US" dirty="0" err="1" smtClean="0">
                <a:latin typeface="+mj-lt"/>
              </a:rPr>
              <a:t>đề</a:t>
            </a:r>
            <a:r>
              <a:rPr lang="en-US" dirty="0" smtClean="0">
                <a:latin typeface="+mj-lt"/>
              </a:rPr>
              <a:t> </a:t>
            </a:r>
            <a:r>
              <a:rPr lang="en-US" dirty="0" err="1" smtClean="0">
                <a:latin typeface="+mj-lt"/>
              </a:rPr>
              <a:t>nghiêm</a:t>
            </a:r>
            <a:r>
              <a:rPr lang="en-US" dirty="0" smtClean="0">
                <a:latin typeface="+mj-lt"/>
              </a:rPr>
              <a:t> </a:t>
            </a:r>
            <a:r>
              <a:rPr lang="en-US" dirty="0" err="1" smtClean="0">
                <a:latin typeface="+mj-lt"/>
              </a:rPr>
              <a:t>trọng</a:t>
            </a:r>
            <a:r>
              <a:rPr lang="en-US" dirty="0" smtClean="0">
                <a:latin typeface="+mj-lt"/>
              </a:rPr>
              <a:t> </a:t>
            </a:r>
            <a:r>
              <a:rPr lang="en-US" dirty="0" err="1" smtClean="0">
                <a:latin typeface="+mj-lt"/>
              </a:rPr>
              <a:t>cần</a:t>
            </a:r>
            <a:r>
              <a:rPr lang="en-US" dirty="0" smtClean="0">
                <a:latin typeface="+mj-lt"/>
              </a:rPr>
              <a:t> </a:t>
            </a:r>
            <a:r>
              <a:rPr lang="en-US" dirty="0" err="1" smtClean="0">
                <a:latin typeface="+mj-lt"/>
              </a:rPr>
              <a:t>quan</a:t>
            </a:r>
            <a:r>
              <a:rPr lang="en-US" dirty="0" smtClean="0">
                <a:latin typeface="+mj-lt"/>
              </a:rPr>
              <a:t> </a:t>
            </a:r>
            <a:r>
              <a:rPr lang="en-US" dirty="0" err="1" smtClean="0">
                <a:latin typeface="+mj-lt"/>
              </a:rPr>
              <a:t>tâm</a:t>
            </a:r>
            <a:r>
              <a:rPr lang="en-US" dirty="0" smtClean="0">
                <a:latin typeface="+mj-lt"/>
              </a:rPr>
              <a:t> </a:t>
            </a:r>
            <a:r>
              <a:rPr lang="en-US" dirty="0" err="1" smtClean="0">
                <a:latin typeface="+mj-lt"/>
              </a:rPr>
              <a:t>giải</a:t>
            </a:r>
            <a:r>
              <a:rPr lang="en-US" dirty="0" smtClean="0">
                <a:latin typeface="+mj-lt"/>
              </a:rPr>
              <a:t> </a:t>
            </a:r>
            <a:r>
              <a:rPr lang="en-US" dirty="0" err="1" smtClean="0">
                <a:latin typeface="+mj-lt"/>
              </a:rPr>
              <a:t>quyết</a:t>
            </a:r>
            <a:r>
              <a:rPr lang="en-US" dirty="0" smtClean="0">
                <a:latin typeface="+mj-lt"/>
              </a:rPr>
              <a:t> </a:t>
            </a:r>
            <a:r>
              <a:rPr lang="en-US" dirty="0" err="1" smtClean="0">
                <a:latin typeface="+mj-lt"/>
              </a:rPr>
              <a:t>thông</a:t>
            </a:r>
            <a:r>
              <a:rPr lang="en-US" dirty="0" smtClean="0">
                <a:latin typeface="+mj-lt"/>
              </a:rPr>
              <a:t> qua </a:t>
            </a:r>
            <a:r>
              <a:rPr lang="en-US" dirty="0" err="1" smtClean="0">
                <a:latin typeface="+mj-lt"/>
              </a:rPr>
              <a:t>việc</a:t>
            </a:r>
            <a:r>
              <a:rPr lang="en-US" dirty="0" smtClean="0">
                <a:latin typeface="+mj-lt"/>
              </a:rPr>
              <a:t> </a:t>
            </a:r>
            <a:r>
              <a:rPr lang="en-US" dirty="0" err="1" smtClean="0">
                <a:latin typeface="+mj-lt"/>
              </a:rPr>
              <a:t>giới</a:t>
            </a:r>
            <a:r>
              <a:rPr lang="en-US" dirty="0" smtClean="0">
                <a:latin typeface="+mj-lt"/>
              </a:rPr>
              <a:t> </a:t>
            </a:r>
            <a:r>
              <a:rPr lang="en-US" dirty="0" err="1" smtClean="0">
                <a:latin typeface="+mj-lt"/>
              </a:rPr>
              <a:t>thiệu</a:t>
            </a:r>
            <a:r>
              <a:rPr lang="en-US" dirty="0" smtClean="0">
                <a:latin typeface="+mj-lt"/>
              </a:rPr>
              <a:t> </a:t>
            </a:r>
            <a:r>
              <a:rPr lang="en-US" dirty="0" err="1" smtClean="0">
                <a:latin typeface="+mj-lt"/>
              </a:rPr>
              <a:t>về</a:t>
            </a:r>
            <a:r>
              <a:rPr lang="en-US" dirty="0" smtClean="0">
                <a:latin typeface="+mj-lt"/>
              </a:rPr>
              <a:t> </a:t>
            </a:r>
            <a:r>
              <a:rPr lang="en-US" dirty="0" err="1" smtClean="0">
                <a:latin typeface="+mj-lt"/>
              </a:rPr>
              <a:t>tầm</a:t>
            </a:r>
            <a:r>
              <a:rPr lang="en-US" dirty="0" smtClean="0">
                <a:latin typeface="+mj-lt"/>
              </a:rPr>
              <a:t> </a:t>
            </a:r>
            <a:r>
              <a:rPr lang="en-US" dirty="0" err="1" smtClean="0">
                <a:latin typeface="+mj-lt"/>
              </a:rPr>
              <a:t>quan</a:t>
            </a:r>
            <a:r>
              <a:rPr lang="en-US" dirty="0" smtClean="0">
                <a:latin typeface="+mj-lt"/>
              </a:rPr>
              <a:t> </a:t>
            </a:r>
            <a:r>
              <a:rPr lang="en-US" dirty="0" err="1" smtClean="0">
                <a:latin typeface="+mj-lt"/>
              </a:rPr>
              <a:t>trọng</a:t>
            </a:r>
            <a:r>
              <a:rPr lang="en-US" dirty="0" smtClean="0">
                <a:latin typeface="+mj-lt"/>
              </a:rPr>
              <a:t>, </a:t>
            </a:r>
            <a:r>
              <a:rPr lang="en-US" dirty="0" err="1" smtClean="0">
                <a:latin typeface="+mj-lt"/>
              </a:rPr>
              <a:t>tầm</a:t>
            </a:r>
            <a:r>
              <a:rPr lang="en-US" dirty="0" smtClean="0">
                <a:latin typeface="+mj-lt"/>
              </a:rPr>
              <a:t> </a:t>
            </a:r>
            <a:r>
              <a:rPr lang="en-US" dirty="0" err="1" smtClean="0">
                <a:latin typeface="+mj-lt"/>
              </a:rPr>
              <a:t>ảnh</a:t>
            </a:r>
            <a:r>
              <a:rPr lang="en-US" dirty="0" smtClean="0">
                <a:latin typeface="+mj-lt"/>
              </a:rPr>
              <a:t> </a:t>
            </a:r>
            <a:r>
              <a:rPr lang="en-US" dirty="0" err="1" smtClean="0">
                <a:latin typeface="+mj-lt"/>
              </a:rPr>
              <a:t>hưởng</a:t>
            </a:r>
            <a:r>
              <a:rPr lang="en-US" dirty="0" smtClean="0">
                <a:latin typeface="+mj-lt"/>
              </a:rPr>
              <a:t> </a:t>
            </a:r>
            <a:r>
              <a:rPr lang="en-US" dirty="0" err="1" smtClean="0">
                <a:latin typeface="+mj-lt"/>
              </a:rPr>
              <a:t>cũng</a:t>
            </a:r>
            <a:r>
              <a:rPr lang="en-US" dirty="0" smtClean="0">
                <a:latin typeface="+mj-lt"/>
              </a:rPr>
              <a:t> </a:t>
            </a:r>
            <a:r>
              <a:rPr lang="en-US" dirty="0" err="1" smtClean="0">
                <a:latin typeface="+mj-lt"/>
              </a:rPr>
              <a:t>như</a:t>
            </a:r>
            <a:r>
              <a:rPr lang="en-US" dirty="0" smtClean="0">
                <a:latin typeface="+mj-lt"/>
              </a:rPr>
              <a:t> </a:t>
            </a:r>
            <a:r>
              <a:rPr lang="en-US" dirty="0" err="1" smtClean="0">
                <a:latin typeface="+mj-lt"/>
              </a:rPr>
              <a:t>tác</a:t>
            </a:r>
            <a:r>
              <a:rPr lang="en-US" dirty="0" smtClean="0">
                <a:latin typeface="+mj-lt"/>
              </a:rPr>
              <a:t> </a:t>
            </a:r>
            <a:r>
              <a:rPr lang="en-US" dirty="0" err="1" smtClean="0">
                <a:latin typeface="+mj-lt"/>
              </a:rPr>
              <a:t>động</a:t>
            </a:r>
            <a:r>
              <a:rPr lang="en-US" dirty="0" smtClean="0">
                <a:latin typeface="+mj-lt"/>
              </a:rPr>
              <a:t> </a:t>
            </a:r>
            <a:r>
              <a:rPr lang="en-US" dirty="0" err="1" smtClean="0">
                <a:latin typeface="+mj-lt"/>
              </a:rPr>
              <a:t>của</a:t>
            </a:r>
            <a:r>
              <a:rPr lang="en-US" dirty="0" smtClean="0">
                <a:latin typeface="+mj-lt"/>
              </a:rPr>
              <a:t> </a:t>
            </a:r>
            <a:r>
              <a:rPr lang="en-US" dirty="0" err="1" smtClean="0">
                <a:latin typeface="+mj-lt"/>
              </a:rPr>
              <a:t>vấn</a:t>
            </a:r>
            <a:r>
              <a:rPr lang="en-US" dirty="0" smtClean="0">
                <a:latin typeface="+mj-lt"/>
              </a:rPr>
              <a:t> </a:t>
            </a:r>
            <a:r>
              <a:rPr lang="en-US" dirty="0" err="1" smtClean="0">
                <a:latin typeface="+mj-lt"/>
              </a:rPr>
              <a:t>đề</a:t>
            </a:r>
            <a:r>
              <a:rPr lang="en-US" dirty="0" smtClean="0">
                <a:latin typeface="+mj-lt"/>
              </a:rPr>
              <a:t> </a:t>
            </a:r>
            <a:r>
              <a:rPr lang="en-US" dirty="0" err="1" smtClean="0">
                <a:latin typeface="+mj-lt"/>
              </a:rPr>
              <a:t>đối</a:t>
            </a:r>
            <a:r>
              <a:rPr lang="en-US" dirty="0" smtClean="0">
                <a:latin typeface="+mj-lt"/>
              </a:rPr>
              <a:t> </a:t>
            </a:r>
            <a:r>
              <a:rPr lang="en-US" dirty="0" err="1" smtClean="0">
                <a:latin typeface="+mj-lt"/>
              </a:rPr>
              <a:t>với</a:t>
            </a:r>
            <a:r>
              <a:rPr lang="en-US" dirty="0" smtClean="0">
                <a:latin typeface="+mj-lt"/>
              </a:rPr>
              <a:t> </a:t>
            </a:r>
            <a:r>
              <a:rPr lang="en-US" dirty="0" err="1" smtClean="0">
                <a:latin typeface="+mj-lt"/>
              </a:rPr>
              <a:t>cộng</a:t>
            </a:r>
            <a:r>
              <a:rPr lang="en-US" dirty="0" smtClean="0">
                <a:latin typeface="+mj-lt"/>
              </a:rPr>
              <a:t> </a:t>
            </a:r>
            <a:r>
              <a:rPr lang="en-US" dirty="0" err="1" smtClean="0">
                <a:latin typeface="+mj-lt"/>
              </a:rPr>
              <a:t>đồng</a:t>
            </a:r>
            <a:r>
              <a:rPr lang="en-US" dirty="0" smtClean="0">
                <a:latin typeface="+mj-lt"/>
              </a:rPr>
              <a:t>, </a:t>
            </a:r>
            <a:r>
              <a:rPr lang="en-US" dirty="0" err="1" smtClean="0">
                <a:latin typeface="+mj-lt"/>
              </a:rPr>
              <a:t>xã</a:t>
            </a:r>
            <a:r>
              <a:rPr lang="en-US" dirty="0" smtClean="0">
                <a:latin typeface="+mj-lt"/>
              </a:rPr>
              <a:t> </a:t>
            </a:r>
            <a:r>
              <a:rPr lang="en-US" dirty="0" err="1" smtClean="0">
                <a:latin typeface="+mj-lt"/>
              </a:rPr>
              <a:t>hội</a:t>
            </a:r>
            <a:r>
              <a:rPr lang="en-US" dirty="0" smtClean="0">
                <a:latin typeface="+mj-lt"/>
              </a:rPr>
              <a:t>.</a:t>
            </a:r>
          </a:p>
          <a:p>
            <a:pPr lvl="1">
              <a:buFont typeface="Wingdings" panose="05000000000000000000" pitchFamily="2" charset="2"/>
              <a:buChar char="Ø"/>
            </a:pPr>
            <a:endParaRPr lang="en-US" dirty="0" smtClean="0">
              <a:latin typeface="+mj-lt"/>
            </a:endParaRPr>
          </a:p>
          <a:p>
            <a:pPr marL="171450" lvl="1">
              <a:spcBef>
                <a:spcPts val="750"/>
              </a:spcBef>
            </a:pPr>
            <a:r>
              <a:rPr lang="en-US" sz="2100" dirty="0" err="1" smtClean="0">
                <a:latin typeface="+mj-lt"/>
              </a:rPr>
              <a:t>Nên</a:t>
            </a:r>
            <a:r>
              <a:rPr lang="en-US" sz="2100" dirty="0" smtClean="0">
                <a:latin typeface="+mj-lt"/>
              </a:rPr>
              <a:t> </a:t>
            </a:r>
            <a:r>
              <a:rPr lang="en-US" sz="2100" dirty="0" err="1" smtClean="0">
                <a:latin typeface="+mj-lt"/>
              </a:rPr>
              <a:t>đặt</a:t>
            </a:r>
            <a:r>
              <a:rPr lang="en-US" sz="2100" dirty="0" smtClean="0">
                <a:latin typeface="+mj-lt"/>
              </a:rPr>
              <a:t> </a:t>
            </a:r>
            <a:r>
              <a:rPr lang="en-US" sz="2100" dirty="0" err="1" smtClean="0">
                <a:latin typeface="+mj-lt"/>
              </a:rPr>
              <a:t>vấn</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trong</a:t>
            </a:r>
            <a:r>
              <a:rPr lang="en-US" sz="2100" dirty="0" smtClean="0">
                <a:latin typeface="+mj-lt"/>
              </a:rPr>
              <a:t> </a:t>
            </a:r>
            <a:r>
              <a:rPr lang="en-US" sz="2100" dirty="0" err="1" smtClean="0">
                <a:latin typeface="+mj-lt"/>
              </a:rPr>
              <a:t>bối</a:t>
            </a:r>
            <a:r>
              <a:rPr lang="en-US" sz="2100" dirty="0" smtClean="0">
                <a:latin typeface="+mj-lt"/>
              </a:rPr>
              <a:t> </a:t>
            </a:r>
            <a:r>
              <a:rPr lang="en-US" sz="2100" dirty="0" err="1" smtClean="0">
                <a:latin typeface="+mj-lt"/>
              </a:rPr>
              <a:t>cảnh</a:t>
            </a:r>
            <a:r>
              <a:rPr lang="en-US" sz="2100" dirty="0" smtClean="0">
                <a:latin typeface="+mj-lt"/>
              </a:rPr>
              <a:t> </a:t>
            </a:r>
            <a:r>
              <a:rPr lang="en-US" sz="2100" dirty="0" err="1" smtClean="0">
                <a:latin typeface="+mj-lt"/>
              </a:rPr>
              <a:t>chung</a:t>
            </a:r>
            <a:r>
              <a:rPr lang="en-US" sz="2100" dirty="0" smtClean="0">
                <a:latin typeface="+mj-lt"/>
              </a:rPr>
              <a:t>, </a:t>
            </a:r>
            <a:r>
              <a:rPr lang="en-US" sz="2100" dirty="0" err="1" smtClean="0">
                <a:latin typeface="+mj-lt"/>
              </a:rPr>
              <a:t>tức</a:t>
            </a:r>
            <a:r>
              <a:rPr lang="en-US" sz="2100" dirty="0" smtClean="0">
                <a:latin typeface="+mj-lt"/>
              </a:rPr>
              <a:t> </a:t>
            </a:r>
            <a:r>
              <a:rPr lang="en-US" sz="2100" dirty="0" err="1" smtClean="0">
                <a:latin typeface="+mj-lt"/>
              </a:rPr>
              <a:t>là</a:t>
            </a:r>
            <a:r>
              <a:rPr lang="en-US" sz="2100" dirty="0" smtClean="0">
                <a:latin typeface="+mj-lt"/>
              </a:rPr>
              <a:t> </a:t>
            </a:r>
            <a:r>
              <a:rPr lang="en-US" sz="2100" dirty="0" err="1" smtClean="0">
                <a:latin typeface="+mj-lt"/>
              </a:rPr>
              <a:t>vấn</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có</a:t>
            </a:r>
            <a:r>
              <a:rPr lang="en-US" sz="2100" dirty="0" smtClean="0">
                <a:latin typeface="+mj-lt"/>
              </a:rPr>
              <a:t> </a:t>
            </a:r>
            <a:r>
              <a:rPr lang="en-US" sz="2100" dirty="0" err="1" smtClean="0">
                <a:latin typeface="+mj-lt"/>
              </a:rPr>
              <a:t>phạm</a:t>
            </a:r>
            <a:r>
              <a:rPr lang="en-US" sz="2100" dirty="0" smtClean="0">
                <a:latin typeface="+mj-lt"/>
              </a:rPr>
              <a:t> vi </a:t>
            </a:r>
            <a:r>
              <a:rPr lang="en-US" sz="2100" dirty="0" err="1" smtClean="0">
                <a:latin typeface="+mj-lt"/>
              </a:rPr>
              <a:t>tác</a:t>
            </a:r>
            <a:r>
              <a:rPr lang="en-US" sz="2100" dirty="0" smtClean="0">
                <a:latin typeface="+mj-lt"/>
              </a:rPr>
              <a:t> </a:t>
            </a:r>
            <a:r>
              <a:rPr lang="en-US" sz="2100" dirty="0" err="1" smtClean="0">
                <a:latin typeface="+mj-lt"/>
              </a:rPr>
              <a:t>động</a:t>
            </a:r>
            <a:r>
              <a:rPr lang="en-US" sz="2100" dirty="0" smtClean="0">
                <a:latin typeface="+mj-lt"/>
              </a:rPr>
              <a:t> </a:t>
            </a:r>
            <a:r>
              <a:rPr lang="en-US" sz="2100" dirty="0" err="1" smtClean="0">
                <a:latin typeface="+mj-lt"/>
              </a:rPr>
              <a:t>rộng</a:t>
            </a:r>
            <a:r>
              <a:rPr lang="en-US" sz="2100" dirty="0" smtClean="0">
                <a:latin typeface="+mj-lt"/>
              </a:rPr>
              <a:t> </a:t>
            </a:r>
            <a:r>
              <a:rPr lang="en-US" sz="2100" dirty="0" err="1" smtClean="0">
                <a:latin typeface="+mj-lt"/>
              </a:rPr>
              <a:t>lớn</a:t>
            </a:r>
            <a:r>
              <a:rPr lang="en-US" sz="2100" dirty="0" smtClean="0">
                <a:latin typeface="+mj-lt"/>
              </a:rPr>
              <a:t>. </a:t>
            </a:r>
            <a:r>
              <a:rPr lang="en-US" sz="2100" dirty="0" err="1" smtClean="0">
                <a:latin typeface="+mj-lt"/>
              </a:rPr>
              <a:t>Tránh</a:t>
            </a:r>
            <a:r>
              <a:rPr lang="en-US" sz="2100" dirty="0" smtClean="0">
                <a:latin typeface="+mj-lt"/>
              </a:rPr>
              <a:t> </a:t>
            </a:r>
            <a:r>
              <a:rPr lang="en-US" sz="2100" dirty="0" err="1" smtClean="0">
                <a:latin typeface="+mj-lt"/>
              </a:rPr>
              <a:t>trường</a:t>
            </a:r>
            <a:r>
              <a:rPr lang="en-US" sz="2100" dirty="0" smtClean="0">
                <a:latin typeface="+mj-lt"/>
              </a:rPr>
              <a:t> </a:t>
            </a:r>
            <a:r>
              <a:rPr lang="en-US" sz="2100" dirty="0" err="1" smtClean="0">
                <a:latin typeface="+mj-lt"/>
              </a:rPr>
              <a:t>hợp</a:t>
            </a:r>
            <a:r>
              <a:rPr lang="en-US" sz="2100" dirty="0" smtClean="0">
                <a:latin typeface="+mj-lt"/>
              </a:rPr>
              <a:t> </a:t>
            </a:r>
            <a:r>
              <a:rPr lang="en-US" sz="2100" dirty="0" err="1" smtClean="0">
                <a:latin typeface="+mj-lt"/>
              </a:rPr>
              <a:t>suy</a:t>
            </a:r>
            <a:r>
              <a:rPr lang="en-US" sz="2100" dirty="0" smtClean="0">
                <a:latin typeface="+mj-lt"/>
              </a:rPr>
              <a:t> </a:t>
            </a:r>
            <a:r>
              <a:rPr lang="en-US" sz="2100" dirty="0" err="1" smtClean="0">
                <a:latin typeface="+mj-lt"/>
              </a:rPr>
              <a:t>diễn</a:t>
            </a:r>
            <a:r>
              <a:rPr lang="en-US" sz="2100" dirty="0" smtClean="0">
                <a:latin typeface="+mj-lt"/>
              </a:rPr>
              <a:t>, </a:t>
            </a:r>
            <a:r>
              <a:rPr lang="en-US" sz="2100" dirty="0" err="1" smtClean="0">
                <a:latin typeface="+mj-lt"/>
              </a:rPr>
              <a:t>nêu</a:t>
            </a:r>
            <a:r>
              <a:rPr lang="en-US" sz="2100" dirty="0" smtClean="0">
                <a:latin typeface="+mj-lt"/>
              </a:rPr>
              <a:t> </a:t>
            </a:r>
            <a:r>
              <a:rPr lang="en-US" sz="2100" dirty="0" err="1" smtClean="0">
                <a:latin typeface="+mj-lt"/>
              </a:rPr>
              <a:t>vấn</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có</a:t>
            </a:r>
            <a:r>
              <a:rPr lang="en-US" sz="2100" dirty="0" smtClean="0">
                <a:latin typeface="+mj-lt"/>
              </a:rPr>
              <a:t> </a:t>
            </a:r>
            <a:r>
              <a:rPr lang="en-US" sz="2100" dirty="0" err="1" smtClean="0">
                <a:latin typeface="+mj-lt"/>
              </a:rPr>
              <a:t>tính</a:t>
            </a:r>
            <a:r>
              <a:rPr lang="en-US" sz="2100" dirty="0" smtClean="0">
                <a:latin typeface="+mj-lt"/>
              </a:rPr>
              <a:t> </a:t>
            </a:r>
            <a:r>
              <a:rPr lang="en-US" sz="2100" dirty="0" err="1" smtClean="0">
                <a:latin typeface="+mj-lt"/>
              </a:rPr>
              <a:t>cục</a:t>
            </a:r>
            <a:r>
              <a:rPr lang="en-US" sz="2100" dirty="0" smtClean="0">
                <a:latin typeface="+mj-lt"/>
              </a:rPr>
              <a:t> </a:t>
            </a:r>
            <a:r>
              <a:rPr lang="en-US" sz="2100" dirty="0" err="1" smtClean="0">
                <a:latin typeface="+mj-lt"/>
              </a:rPr>
              <a:t>bộ</a:t>
            </a:r>
            <a:r>
              <a:rPr lang="en-US" sz="2100" dirty="0" smtClean="0">
                <a:latin typeface="+mj-lt"/>
              </a:rPr>
              <a:t>, </a:t>
            </a:r>
            <a:r>
              <a:rPr lang="en-US" sz="2100" dirty="0" err="1" smtClean="0">
                <a:latin typeface="+mj-lt"/>
              </a:rPr>
              <a:t>địa</a:t>
            </a:r>
            <a:r>
              <a:rPr lang="en-US" sz="2100" dirty="0" smtClean="0">
                <a:latin typeface="+mj-lt"/>
              </a:rPr>
              <a:t> </a:t>
            </a:r>
            <a:r>
              <a:rPr lang="en-US" sz="2100" dirty="0" err="1" smtClean="0">
                <a:latin typeface="+mj-lt"/>
              </a:rPr>
              <a:t>phương</a:t>
            </a:r>
            <a:r>
              <a:rPr lang="en-US" sz="2100" dirty="0" smtClean="0">
                <a:latin typeface="+mj-lt"/>
              </a:rPr>
              <a:t>.</a:t>
            </a:r>
          </a:p>
          <a:p>
            <a:pPr marL="171450" lvl="1">
              <a:spcBef>
                <a:spcPts val="750"/>
              </a:spcBef>
            </a:pPr>
            <a:r>
              <a:rPr lang="en-US" sz="2100" dirty="0" smtClean="0">
                <a:latin typeface="+mj-lt"/>
              </a:rPr>
              <a:t>Sau </a:t>
            </a:r>
            <a:r>
              <a:rPr lang="en-US" sz="2100" dirty="0" err="1" smtClean="0">
                <a:latin typeface="+mj-lt"/>
              </a:rPr>
              <a:t>đó</a:t>
            </a:r>
            <a:r>
              <a:rPr lang="en-US" sz="2100" dirty="0" smtClean="0">
                <a:latin typeface="+mj-lt"/>
              </a:rPr>
              <a:t> </a:t>
            </a:r>
            <a:r>
              <a:rPr lang="en-US" sz="2100" dirty="0" err="1" smtClean="0">
                <a:latin typeface="+mj-lt"/>
              </a:rPr>
              <a:t>hướng</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tài</a:t>
            </a:r>
            <a:r>
              <a:rPr lang="en-US" sz="2100" dirty="0" smtClean="0">
                <a:latin typeface="+mj-lt"/>
              </a:rPr>
              <a:t> </a:t>
            </a:r>
            <a:r>
              <a:rPr lang="en-US" sz="2100" dirty="0" err="1" smtClean="0">
                <a:latin typeface="+mj-lt"/>
              </a:rPr>
              <a:t>đến</a:t>
            </a:r>
            <a:r>
              <a:rPr lang="en-US" sz="2100" dirty="0" smtClean="0">
                <a:latin typeface="+mj-lt"/>
              </a:rPr>
              <a:t> </a:t>
            </a:r>
            <a:r>
              <a:rPr lang="en-US" sz="2100" dirty="0" err="1" smtClean="0">
                <a:latin typeface="+mj-lt"/>
              </a:rPr>
              <a:t>việc</a:t>
            </a:r>
            <a:r>
              <a:rPr lang="en-US" sz="2100" dirty="0" smtClean="0">
                <a:latin typeface="+mj-lt"/>
              </a:rPr>
              <a:t> </a:t>
            </a:r>
            <a:r>
              <a:rPr lang="en-US" sz="2100" dirty="0" err="1" smtClean="0">
                <a:latin typeface="+mj-lt"/>
              </a:rPr>
              <a:t>giải</a:t>
            </a:r>
            <a:r>
              <a:rPr lang="en-US" sz="2100" dirty="0" smtClean="0">
                <a:latin typeface="+mj-lt"/>
              </a:rPr>
              <a:t> </a:t>
            </a:r>
            <a:r>
              <a:rPr lang="en-US" sz="2100" dirty="0" err="1" smtClean="0">
                <a:latin typeface="+mj-lt"/>
              </a:rPr>
              <a:t>quyết</a:t>
            </a:r>
            <a:r>
              <a:rPr lang="en-US" sz="2100" dirty="0" smtClean="0">
                <a:latin typeface="+mj-lt"/>
              </a:rPr>
              <a:t> </a:t>
            </a:r>
            <a:r>
              <a:rPr lang="en-US" sz="2100" dirty="0" err="1" smtClean="0">
                <a:latin typeface="+mj-lt"/>
              </a:rPr>
              <a:t>một</a:t>
            </a:r>
            <a:r>
              <a:rPr lang="en-US" sz="2100" dirty="0" smtClean="0">
                <a:latin typeface="+mj-lt"/>
              </a:rPr>
              <a:t> </a:t>
            </a:r>
            <a:r>
              <a:rPr lang="en-US" sz="2100" dirty="0" err="1" smtClean="0">
                <a:latin typeface="+mj-lt"/>
              </a:rPr>
              <a:t>vấn</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cụ</a:t>
            </a:r>
            <a:r>
              <a:rPr lang="en-US" sz="2100" dirty="0" smtClean="0">
                <a:latin typeface="+mj-lt"/>
              </a:rPr>
              <a:t> </a:t>
            </a:r>
            <a:r>
              <a:rPr lang="en-US" sz="2100" dirty="0" err="1" smtClean="0">
                <a:latin typeface="+mj-lt"/>
              </a:rPr>
              <a:t>thể</a:t>
            </a:r>
            <a:r>
              <a:rPr lang="en-US" sz="2100" dirty="0" smtClean="0">
                <a:latin typeface="+mj-lt"/>
              </a:rPr>
              <a:t> </a:t>
            </a:r>
            <a:r>
              <a:rPr lang="en-US" sz="2100" dirty="0" err="1" smtClean="0">
                <a:latin typeface="+mj-lt"/>
              </a:rPr>
              <a:t>trong</a:t>
            </a:r>
            <a:r>
              <a:rPr lang="en-US" sz="2100" dirty="0" smtClean="0">
                <a:latin typeface="+mj-lt"/>
              </a:rPr>
              <a:t> </a:t>
            </a:r>
            <a:r>
              <a:rPr lang="en-US" sz="2100" dirty="0" err="1" smtClean="0">
                <a:latin typeface="+mj-lt"/>
              </a:rPr>
              <a:t>phạm</a:t>
            </a:r>
            <a:r>
              <a:rPr lang="en-US" sz="2100" dirty="0" smtClean="0">
                <a:latin typeface="+mj-lt"/>
              </a:rPr>
              <a:t> vi </a:t>
            </a:r>
            <a:r>
              <a:rPr lang="en-US" sz="2100" dirty="0" err="1" smtClean="0">
                <a:latin typeface="+mj-lt"/>
              </a:rPr>
              <a:t>chủ</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đang</a:t>
            </a:r>
            <a:r>
              <a:rPr lang="en-US" sz="2100" dirty="0" smtClean="0">
                <a:latin typeface="+mj-lt"/>
              </a:rPr>
              <a:t> </a:t>
            </a:r>
            <a:r>
              <a:rPr lang="en-US" sz="2100" dirty="0" err="1" smtClean="0">
                <a:latin typeface="+mj-lt"/>
              </a:rPr>
              <a:t>nói</a:t>
            </a:r>
            <a:r>
              <a:rPr lang="en-US" sz="2100" dirty="0" smtClean="0">
                <a:latin typeface="+mj-lt"/>
              </a:rPr>
              <a:t> </a:t>
            </a:r>
            <a:r>
              <a:rPr lang="en-US" sz="2100" dirty="0" err="1" smtClean="0">
                <a:latin typeface="+mj-lt"/>
              </a:rPr>
              <a:t>đến</a:t>
            </a:r>
            <a:r>
              <a:rPr lang="en-US" sz="2100" dirty="0" smtClean="0">
                <a:latin typeface="+mj-lt"/>
              </a:rPr>
              <a:t>. </a:t>
            </a:r>
            <a:r>
              <a:rPr lang="en-US" sz="2100" dirty="0" err="1" smtClean="0">
                <a:latin typeface="+mj-lt"/>
              </a:rPr>
              <a:t>Không</a:t>
            </a:r>
            <a:r>
              <a:rPr lang="en-US" sz="2100" dirty="0" smtClean="0">
                <a:latin typeface="+mj-lt"/>
              </a:rPr>
              <a:t> </a:t>
            </a:r>
            <a:r>
              <a:rPr lang="en-US" sz="2100" dirty="0" err="1" smtClean="0">
                <a:latin typeface="+mj-lt"/>
              </a:rPr>
              <a:t>nên</a:t>
            </a:r>
            <a:r>
              <a:rPr lang="en-US" sz="2100" dirty="0" smtClean="0">
                <a:latin typeface="+mj-lt"/>
              </a:rPr>
              <a:t> </a:t>
            </a:r>
            <a:r>
              <a:rPr lang="en-US" sz="2100" dirty="0" err="1" smtClean="0">
                <a:latin typeface="+mj-lt"/>
              </a:rPr>
              <a:t>đặt</a:t>
            </a:r>
            <a:r>
              <a:rPr lang="en-US" sz="2100" dirty="0" smtClean="0">
                <a:latin typeface="+mj-lt"/>
              </a:rPr>
              <a:t> </a:t>
            </a:r>
            <a:r>
              <a:rPr lang="en-US" sz="2100" dirty="0" err="1" smtClean="0">
                <a:latin typeface="+mj-lt"/>
              </a:rPr>
              <a:t>ra</a:t>
            </a:r>
            <a:r>
              <a:rPr lang="en-US" sz="2100" dirty="0" smtClean="0">
                <a:latin typeface="+mj-lt"/>
              </a:rPr>
              <a:t> </a:t>
            </a:r>
            <a:r>
              <a:rPr lang="en-US" sz="2100" dirty="0" err="1" smtClean="0">
                <a:latin typeface="+mj-lt"/>
              </a:rPr>
              <a:t>quá</a:t>
            </a:r>
            <a:r>
              <a:rPr lang="en-US" sz="2100" dirty="0" smtClean="0">
                <a:latin typeface="+mj-lt"/>
              </a:rPr>
              <a:t> </a:t>
            </a:r>
            <a:r>
              <a:rPr lang="en-US" sz="2100" dirty="0" err="1" smtClean="0">
                <a:latin typeface="+mj-lt"/>
              </a:rPr>
              <a:t>nhiều</a:t>
            </a:r>
            <a:r>
              <a:rPr lang="en-US" sz="2100" dirty="0" smtClean="0">
                <a:latin typeface="+mj-lt"/>
              </a:rPr>
              <a:t> </a:t>
            </a:r>
            <a:r>
              <a:rPr lang="en-US" sz="2100" dirty="0" err="1" smtClean="0">
                <a:latin typeface="+mj-lt"/>
              </a:rPr>
              <a:t>vấn</a:t>
            </a:r>
            <a:r>
              <a:rPr lang="en-US" sz="2100" dirty="0" smtClean="0">
                <a:latin typeface="+mj-lt"/>
              </a:rPr>
              <a:t> </a:t>
            </a:r>
            <a:r>
              <a:rPr lang="en-US" sz="2100" dirty="0" err="1" smtClean="0">
                <a:latin typeface="+mj-lt"/>
              </a:rPr>
              <a:t>đề</a:t>
            </a:r>
            <a:r>
              <a:rPr lang="en-US" sz="2100" dirty="0" smtClean="0">
                <a:latin typeface="+mj-lt"/>
              </a:rPr>
              <a:t> </a:t>
            </a:r>
            <a:r>
              <a:rPr lang="en-US" sz="2100" dirty="0" err="1" smtClean="0">
                <a:latin typeface="+mj-lt"/>
              </a:rPr>
              <a:t>cùng</a:t>
            </a:r>
            <a:r>
              <a:rPr lang="en-US" sz="2100" dirty="0" smtClean="0">
                <a:latin typeface="+mj-lt"/>
              </a:rPr>
              <a:t> </a:t>
            </a:r>
            <a:r>
              <a:rPr lang="en-US" sz="2100" dirty="0" err="1" smtClean="0">
                <a:latin typeface="+mj-lt"/>
              </a:rPr>
              <a:t>một</a:t>
            </a:r>
            <a:r>
              <a:rPr lang="en-US" sz="2100" dirty="0" smtClean="0">
                <a:latin typeface="+mj-lt"/>
              </a:rPr>
              <a:t> </a:t>
            </a:r>
            <a:r>
              <a:rPr lang="en-US" sz="2100" dirty="0" err="1" smtClean="0">
                <a:latin typeface="+mj-lt"/>
              </a:rPr>
              <a:t>lúc</a:t>
            </a:r>
            <a:r>
              <a:rPr lang="en-US" sz="2100" dirty="0" smtClean="0">
                <a:latin typeface="+mj-lt"/>
              </a:rPr>
              <a:t>.</a:t>
            </a:r>
            <a:endParaRPr lang="en-US" sz="2100" dirty="0">
              <a:latin typeface="+mj-lt"/>
            </a:endParaRPr>
          </a:p>
          <a:p>
            <a:pPr marL="342900" lvl="1" indent="0">
              <a:buNone/>
            </a:pPr>
            <a:endParaRPr lang="en-US" dirty="0">
              <a:latin typeface="+mj-lt"/>
            </a:endParaRPr>
          </a:p>
          <a:p>
            <a:pPr marL="342900" lvl="1" indent="0">
              <a:buNone/>
            </a:pPr>
            <a:endParaRPr lang="en-US" dirty="0" smtClean="0">
              <a:latin typeface="+mj-lt"/>
            </a:endParaRPr>
          </a:p>
          <a:p>
            <a:pPr marL="342900" lvl="1" indent="0">
              <a:buNone/>
            </a:pPr>
            <a:endParaRPr lang="en-US" dirty="0" smtClean="0">
              <a:latin typeface="+mj-lt"/>
            </a:endParaRPr>
          </a:p>
          <a:p>
            <a:endParaRPr lang="en-US" dirty="0">
              <a:latin typeface="+mj-lt"/>
            </a:endParaRPr>
          </a:p>
        </p:txBody>
      </p:sp>
    </p:spTree>
    <p:extLst>
      <p:ext uri="{BB962C8B-B14F-4D97-AF65-F5344CB8AC3E}">
        <p14:creationId xmlns:p14="http://schemas.microsoft.com/office/powerpoint/2010/main" val="30631420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Xác định các mục tiêu</a:t>
            </a:r>
            <a:endParaRPr lang="en-US"/>
          </a:p>
        </p:txBody>
      </p:sp>
      <p:sp>
        <p:nvSpPr>
          <p:cNvPr id="3" name="Content Placeholder 2"/>
          <p:cNvSpPr>
            <a:spLocks noGrp="1"/>
          </p:cNvSpPr>
          <p:nvPr>
            <p:ph idx="1"/>
          </p:nvPr>
        </p:nvSpPr>
        <p:spPr/>
        <p:txBody>
          <a:bodyPr/>
          <a:lstStyle/>
          <a:p>
            <a:r>
              <a:rPr lang="en-US" smtClean="0">
                <a:latin typeface="+mj-lt"/>
              </a:rPr>
              <a:t>Đặt ra mục tiêu mà đề tài dự định đạt được </a:t>
            </a:r>
          </a:p>
          <a:p>
            <a:r>
              <a:rPr lang="en-US" smtClean="0">
                <a:latin typeface="+mj-lt"/>
              </a:rPr>
              <a:t>Hoặc đặt ra một giả thuyết khoa học dự định đi kiểm tra</a:t>
            </a:r>
          </a:p>
          <a:p>
            <a:r>
              <a:rPr lang="en-US" smtClean="0">
                <a:latin typeface="+mj-lt"/>
              </a:rPr>
              <a:t>Mục tiêu cần ngắn gọn, rõ ràng. Tránh nhầm lẫn giữa mục tiêu đề tài (cái tác giả thực sự định làm) với những tác động/ý nghĩa/lợi ích có thể có từ đề tài.</a:t>
            </a:r>
          </a:p>
          <a:p>
            <a:endParaRPr lang="en-US" smtClean="0">
              <a:latin typeface="+mj-lt"/>
            </a:endParaRPr>
          </a:p>
          <a:p>
            <a:pPr marL="342900" lvl="1" indent="0">
              <a:buNone/>
            </a:pPr>
            <a:endParaRPr lang="en-US">
              <a:latin typeface="+mj-lt"/>
            </a:endParaRPr>
          </a:p>
          <a:p>
            <a:pPr marL="342900" lvl="1" indent="0">
              <a:buNone/>
            </a:pPr>
            <a:endParaRPr lang="en-US" smtClean="0">
              <a:latin typeface="+mj-lt"/>
            </a:endParaRPr>
          </a:p>
          <a:p>
            <a:pPr marL="342900" lvl="1" indent="0">
              <a:buNone/>
            </a:pPr>
            <a:endParaRPr lang="en-US" smtClean="0">
              <a:latin typeface="+mj-lt"/>
            </a:endParaRPr>
          </a:p>
          <a:p>
            <a:endParaRPr lang="en-US">
              <a:latin typeface="+mj-lt"/>
            </a:endParaRPr>
          </a:p>
        </p:txBody>
      </p:sp>
    </p:spTree>
    <p:extLst>
      <p:ext uri="{BB962C8B-B14F-4D97-AF65-F5344CB8AC3E}">
        <p14:creationId xmlns:p14="http://schemas.microsoft.com/office/powerpoint/2010/main" val="3742957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Tài liệu tham khảo</a:t>
            </a:r>
            <a:endParaRPr lang="en-US"/>
          </a:p>
        </p:txBody>
      </p:sp>
      <p:sp>
        <p:nvSpPr>
          <p:cNvPr id="3" name="Content Placeholder 2"/>
          <p:cNvSpPr>
            <a:spLocks noGrp="1"/>
          </p:cNvSpPr>
          <p:nvPr>
            <p:ph idx="1"/>
          </p:nvPr>
        </p:nvSpPr>
        <p:spPr/>
        <p:txBody>
          <a:bodyPr/>
          <a:lstStyle/>
          <a:p>
            <a:r>
              <a:rPr lang="en-US" smtClean="0">
                <a:latin typeface="+mj-lt"/>
              </a:rPr>
              <a:t>Dành phần lớn thời gian cho việc tìm kiếm thông tin</a:t>
            </a:r>
          </a:p>
          <a:p>
            <a:r>
              <a:rPr lang="en-US">
                <a:latin typeface="+mj-lt"/>
              </a:rPr>
              <a:t>Dành phần lớn thời gian cho việc tìm kiếm thông tin</a:t>
            </a:r>
          </a:p>
          <a:p>
            <a:r>
              <a:rPr lang="en-US">
                <a:latin typeface="+mj-lt"/>
              </a:rPr>
              <a:t>Dành </a:t>
            </a:r>
            <a:r>
              <a:rPr lang="en-US" smtClean="0">
                <a:latin typeface="+mj-lt"/>
              </a:rPr>
              <a:t>thời </a:t>
            </a:r>
            <a:r>
              <a:rPr lang="en-US">
                <a:latin typeface="+mj-lt"/>
              </a:rPr>
              <a:t>gian cho việc tìm kiếm thông tin</a:t>
            </a:r>
          </a:p>
          <a:p>
            <a:r>
              <a:rPr lang="en-US" smtClean="0">
                <a:latin typeface="+mj-lt"/>
              </a:rPr>
              <a:t>…</a:t>
            </a:r>
          </a:p>
          <a:p>
            <a:r>
              <a:rPr lang="en-US" smtClean="0">
                <a:latin typeface="+mj-lt"/>
              </a:rPr>
              <a:t>…</a:t>
            </a:r>
          </a:p>
          <a:p>
            <a:r>
              <a:rPr lang="en-US" smtClean="0">
                <a:latin typeface="+mj-lt"/>
              </a:rPr>
              <a:t>…</a:t>
            </a:r>
          </a:p>
          <a:p>
            <a:r>
              <a:rPr lang="en-US" smtClean="0">
                <a:latin typeface="+mj-lt"/>
              </a:rPr>
              <a:t>…</a:t>
            </a:r>
          </a:p>
          <a:p>
            <a:r>
              <a:rPr lang="en-US" smtClean="0">
                <a:latin typeface="+mj-lt"/>
              </a:rPr>
              <a:t>…</a:t>
            </a:r>
          </a:p>
          <a:p>
            <a:r>
              <a:rPr lang="en-US" smtClean="0">
                <a:latin typeface="+mj-lt"/>
              </a:rPr>
              <a:t>Dành thời </a:t>
            </a:r>
            <a:r>
              <a:rPr lang="en-US">
                <a:latin typeface="+mj-lt"/>
              </a:rPr>
              <a:t>gian cho việc tìm kiếm thông </a:t>
            </a:r>
            <a:r>
              <a:rPr lang="en-US" smtClean="0">
                <a:latin typeface="+mj-lt"/>
              </a:rPr>
              <a:t>tin</a:t>
            </a:r>
          </a:p>
          <a:p>
            <a:r>
              <a:rPr lang="en-US" smtClean="0">
                <a:latin typeface="+mj-lt"/>
              </a:rPr>
              <a:t>Lưu ý các văn bản có tính học thuật (bài báo khoa học, website có độ tin cậy, dữ liệu thống kê,…) </a:t>
            </a:r>
            <a:endParaRPr lang="en-US">
              <a:latin typeface="+mj-lt"/>
            </a:endParaRPr>
          </a:p>
          <a:p>
            <a:endParaRPr lang="en-US" smtClean="0">
              <a:latin typeface="+mj-lt"/>
            </a:endParaRPr>
          </a:p>
          <a:p>
            <a:endParaRPr lang="en-US" smtClean="0">
              <a:latin typeface="+mj-lt"/>
            </a:endParaRPr>
          </a:p>
          <a:p>
            <a:endParaRPr lang="en-US" smtClean="0">
              <a:latin typeface="+mj-lt"/>
            </a:endParaRPr>
          </a:p>
          <a:p>
            <a:endParaRPr lang="en-US">
              <a:latin typeface="+mj-lt"/>
            </a:endParaRPr>
          </a:p>
        </p:txBody>
      </p:sp>
      <p:pic>
        <p:nvPicPr>
          <p:cNvPr id="4098" name="Picture 2" descr="Image result for info search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4183" y="2150076"/>
            <a:ext cx="3180963" cy="318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7621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Đối với dự án đã có kết quả</a:t>
            </a:r>
            <a:endParaRPr lang="en-US"/>
          </a:p>
        </p:txBody>
      </p:sp>
      <p:sp>
        <p:nvSpPr>
          <p:cNvPr id="3" name="Content Placeholder 2"/>
          <p:cNvSpPr>
            <a:spLocks noGrp="1"/>
          </p:cNvSpPr>
          <p:nvPr>
            <p:ph idx="1"/>
          </p:nvPr>
        </p:nvSpPr>
        <p:spPr/>
        <p:txBody>
          <a:bodyPr/>
          <a:lstStyle/>
          <a:p>
            <a:r>
              <a:rPr lang="en-US" smtClean="0">
                <a:latin typeface="+mj-lt"/>
              </a:rPr>
              <a:t>Ngoài nội dung được khuyến cáo cần bổ sung:</a:t>
            </a:r>
          </a:p>
          <a:p>
            <a:pPr lvl="1">
              <a:buFont typeface="Wingdings" panose="05000000000000000000" pitchFamily="2" charset="2"/>
              <a:buChar char="Ø"/>
            </a:pPr>
            <a:r>
              <a:rPr lang="en-US" smtClean="0">
                <a:latin typeface="+mj-lt"/>
              </a:rPr>
              <a:t>Mô tả các phương pháp/công cụ được sử dụng</a:t>
            </a:r>
          </a:p>
          <a:p>
            <a:pPr lvl="1">
              <a:buFont typeface="Wingdings" panose="05000000000000000000" pitchFamily="2" charset="2"/>
              <a:buChar char="Ø"/>
            </a:pPr>
            <a:r>
              <a:rPr lang="en-US" smtClean="0">
                <a:latin typeface="+mj-lt"/>
              </a:rPr>
              <a:t>Giới thiệu các kết quả đạt được</a:t>
            </a:r>
          </a:p>
          <a:p>
            <a:endParaRPr lang="en-US" smtClean="0">
              <a:latin typeface="+mj-lt"/>
            </a:endParaRPr>
          </a:p>
          <a:p>
            <a:endParaRPr lang="en-US" smtClean="0">
              <a:latin typeface="+mj-lt"/>
            </a:endParaRPr>
          </a:p>
          <a:p>
            <a:pPr lvl="1"/>
            <a:endParaRPr lang="en-US" smtClean="0">
              <a:latin typeface="+mj-lt"/>
            </a:endParaRPr>
          </a:p>
          <a:p>
            <a:pPr marL="342900" lvl="1" indent="0">
              <a:buNone/>
            </a:pPr>
            <a:endParaRPr lang="en-US">
              <a:latin typeface="+mj-lt"/>
            </a:endParaRPr>
          </a:p>
          <a:p>
            <a:pPr marL="342900" lvl="1" indent="0">
              <a:buNone/>
            </a:pPr>
            <a:endParaRPr lang="en-US" smtClean="0">
              <a:latin typeface="+mj-lt"/>
            </a:endParaRPr>
          </a:p>
          <a:p>
            <a:pPr marL="342900" lvl="1" indent="0">
              <a:buNone/>
            </a:pPr>
            <a:endParaRPr lang="en-US" smtClean="0">
              <a:latin typeface="+mj-lt"/>
            </a:endParaRPr>
          </a:p>
          <a:p>
            <a:endParaRPr lang="en-US">
              <a:latin typeface="+mj-lt"/>
            </a:endParaRPr>
          </a:p>
        </p:txBody>
      </p:sp>
    </p:spTree>
    <p:extLst>
      <p:ext uri="{BB962C8B-B14F-4D97-AF65-F5344CB8AC3E}">
        <p14:creationId xmlns:p14="http://schemas.microsoft.com/office/powerpoint/2010/main" val="40198128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Một số lưu ý khác</a:t>
            </a:r>
            <a:endParaRPr lang="en-US"/>
          </a:p>
        </p:txBody>
      </p:sp>
      <p:sp>
        <p:nvSpPr>
          <p:cNvPr id="3" name="Content Placeholder 2"/>
          <p:cNvSpPr>
            <a:spLocks noGrp="1"/>
          </p:cNvSpPr>
          <p:nvPr>
            <p:ph idx="1"/>
          </p:nvPr>
        </p:nvSpPr>
        <p:spPr/>
        <p:txBody>
          <a:bodyPr/>
          <a:lstStyle/>
          <a:p>
            <a:r>
              <a:rPr lang="en-US" smtClean="0">
                <a:latin typeface="+mj-lt"/>
              </a:rPr>
              <a:t>Cân nhắc kỹ về lĩnh vực/vấn đề mà đề tài đang nói đến</a:t>
            </a:r>
          </a:p>
          <a:p>
            <a:r>
              <a:rPr lang="en-US" smtClean="0">
                <a:latin typeface="+mj-lt"/>
              </a:rPr>
              <a:t>Một dự án về công nghệ thông tin/cơ khí điện tử hoàn toàn có thể tham gia thi ở lĩnh vực môi trường nếu đề tài hướng đến việc giải quyết một vấn đề có tính cấp thiết liên quan đến môi trường.</a:t>
            </a:r>
          </a:p>
          <a:p>
            <a:r>
              <a:rPr lang="en-US" smtClean="0">
                <a:latin typeface="+mj-lt"/>
              </a:rPr>
              <a:t>Nên định hướng các đề tài theo dạng ứng dụng các kỹ thuật ở các lĩnh vực để giải quyết một vấn đề có tính cấp thiết</a:t>
            </a:r>
          </a:p>
          <a:p>
            <a:r>
              <a:rPr lang="en-US" smtClean="0">
                <a:latin typeface="+mj-lt"/>
              </a:rPr>
              <a:t>Chú ý đến tính khả thi của dự án</a:t>
            </a:r>
          </a:p>
          <a:p>
            <a:r>
              <a:rPr lang="en-US" smtClean="0">
                <a:latin typeface="+mj-lt"/>
              </a:rPr>
              <a:t>Đánh giá ý tưởng thông qua chính nội tại của nó (thông qua bản mô tả, tính logic trong cách đặt vấn đề), tránh việc đánh giá ý tưởng một cách mơ hồ: cái này đã gặp, cái này có trên mạng, cái này đã làm rồi, cái này hình như mới,… </a:t>
            </a:r>
          </a:p>
          <a:p>
            <a:endParaRPr lang="en-US" smtClean="0">
              <a:latin typeface="+mj-lt"/>
            </a:endParaRPr>
          </a:p>
          <a:p>
            <a:pPr lvl="1"/>
            <a:endParaRPr lang="en-US" smtClean="0">
              <a:latin typeface="+mj-lt"/>
            </a:endParaRPr>
          </a:p>
          <a:p>
            <a:pPr marL="342900" lvl="1" indent="0">
              <a:buNone/>
            </a:pPr>
            <a:endParaRPr lang="en-US">
              <a:latin typeface="+mj-lt"/>
            </a:endParaRPr>
          </a:p>
          <a:p>
            <a:pPr marL="342900" lvl="1" indent="0">
              <a:buNone/>
            </a:pPr>
            <a:endParaRPr lang="en-US" smtClean="0">
              <a:latin typeface="+mj-lt"/>
            </a:endParaRPr>
          </a:p>
          <a:p>
            <a:pPr marL="342900" lvl="1" indent="0">
              <a:buNone/>
            </a:pPr>
            <a:endParaRPr lang="en-US" smtClean="0">
              <a:latin typeface="+mj-lt"/>
            </a:endParaRPr>
          </a:p>
          <a:p>
            <a:endParaRPr lang="en-US">
              <a:latin typeface="+mj-lt"/>
            </a:endParaRPr>
          </a:p>
        </p:txBody>
      </p:sp>
    </p:spTree>
    <p:extLst>
      <p:ext uri="{BB962C8B-B14F-4D97-AF65-F5344CB8AC3E}">
        <p14:creationId xmlns:p14="http://schemas.microsoft.com/office/powerpoint/2010/main" val="7961443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Các bên liên quan</a:t>
            </a:r>
            <a:endParaRPr lang="en-US"/>
          </a:p>
        </p:txBody>
      </p:sp>
      <p:pic>
        <p:nvPicPr>
          <p:cNvPr id="2054" name="Picture 6"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8650" y="1592263"/>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738007"/>
            <a:ext cx="1946275" cy="194627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4025" y="1427163"/>
            <a:ext cx="1879600" cy="18796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Related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9750" y="4138612"/>
            <a:ext cx="1755775" cy="17557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743200" y="1838325"/>
            <a:ext cx="1076325" cy="369332"/>
          </a:xfrm>
          <a:prstGeom prst="rect">
            <a:avLst/>
          </a:prstGeom>
          <a:noFill/>
        </p:spPr>
        <p:txBody>
          <a:bodyPr wrap="square" rtlCol="0">
            <a:spAutoFit/>
          </a:bodyPr>
          <a:lstStyle/>
          <a:p>
            <a:r>
              <a:rPr lang="en-US" smtClean="0">
                <a:latin typeface="+mj-lt"/>
              </a:rPr>
              <a:t>Giáo viên</a:t>
            </a:r>
            <a:endParaRPr lang="en-US">
              <a:latin typeface="+mj-lt"/>
            </a:endParaRPr>
          </a:p>
        </p:txBody>
      </p:sp>
      <p:sp>
        <p:nvSpPr>
          <p:cNvPr id="11" name="TextBox 10"/>
          <p:cNvSpPr txBox="1"/>
          <p:nvPr/>
        </p:nvSpPr>
        <p:spPr>
          <a:xfrm>
            <a:off x="7820026" y="1838325"/>
            <a:ext cx="1200149" cy="646331"/>
          </a:xfrm>
          <a:prstGeom prst="rect">
            <a:avLst/>
          </a:prstGeom>
          <a:noFill/>
        </p:spPr>
        <p:txBody>
          <a:bodyPr wrap="square" rtlCol="0">
            <a:spAutoFit/>
          </a:bodyPr>
          <a:lstStyle/>
          <a:p>
            <a:pPr algn="ctr"/>
            <a:r>
              <a:rPr lang="en-US" smtClean="0">
                <a:latin typeface="+mj-lt"/>
              </a:rPr>
              <a:t>Lãnh đạo Trường</a:t>
            </a:r>
            <a:endParaRPr lang="en-US">
              <a:latin typeface="+mj-lt"/>
            </a:endParaRPr>
          </a:p>
        </p:txBody>
      </p:sp>
      <p:sp>
        <p:nvSpPr>
          <p:cNvPr id="12" name="TextBox 11"/>
          <p:cNvSpPr txBox="1"/>
          <p:nvPr/>
        </p:nvSpPr>
        <p:spPr>
          <a:xfrm>
            <a:off x="2743199" y="5314950"/>
            <a:ext cx="1076325" cy="369332"/>
          </a:xfrm>
          <a:prstGeom prst="rect">
            <a:avLst/>
          </a:prstGeom>
          <a:noFill/>
        </p:spPr>
        <p:txBody>
          <a:bodyPr wrap="square" rtlCol="0">
            <a:spAutoFit/>
          </a:bodyPr>
          <a:lstStyle/>
          <a:p>
            <a:r>
              <a:rPr lang="en-US" smtClean="0">
                <a:latin typeface="+mj-lt"/>
              </a:rPr>
              <a:t>Học sinh</a:t>
            </a:r>
            <a:endParaRPr lang="en-US">
              <a:latin typeface="+mj-lt"/>
            </a:endParaRPr>
          </a:p>
        </p:txBody>
      </p:sp>
      <p:sp>
        <p:nvSpPr>
          <p:cNvPr id="13" name="TextBox 12"/>
          <p:cNvSpPr txBox="1"/>
          <p:nvPr/>
        </p:nvSpPr>
        <p:spPr>
          <a:xfrm>
            <a:off x="7820026" y="5314950"/>
            <a:ext cx="1222374" cy="369332"/>
          </a:xfrm>
          <a:prstGeom prst="rect">
            <a:avLst/>
          </a:prstGeom>
          <a:noFill/>
        </p:spPr>
        <p:txBody>
          <a:bodyPr wrap="square" rtlCol="0">
            <a:spAutoFit/>
          </a:bodyPr>
          <a:lstStyle/>
          <a:p>
            <a:r>
              <a:rPr lang="en-US" smtClean="0">
                <a:latin typeface="+mj-lt"/>
              </a:rPr>
              <a:t>Phụ huynh</a:t>
            </a:r>
            <a:endParaRPr lang="en-US">
              <a:latin typeface="+mj-lt"/>
            </a:endParaRPr>
          </a:p>
        </p:txBody>
      </p:sp>
      <p:sp>
        <p:nvSpPr>
          <p:cNvPr id="7" name="Quad Arrow Callout 6"/>
          <p:cNvSpPr/>
          <p:nvPr/>
        </p:nvSpPr>
        <p:spPr>
          <a:xfrm rot="19287651">
            <a:off x="2888145" y="2302322"/>
            <a:ext cx="3088309" cy="2951416"/>
          </a:xfrm>
          <a:prstGeom prst="quad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78809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Cảm ơn Quý Thầy/Cô</a:t>
            </a:r>
            <a:endParaRPr lang="en-US"/>
          </a:p>
        </p:txBody>
      </p:sp>
      <p:sp>
        <p:nvSpPr>
          <p:cNvPr id="5" name="Text Placeholder 4"/>
          <p:cNvSpPr>
            <a:spLocks noGrp="1"/>
          </p:cNvSpPr>
          <p:nvPr>
            <p:ph type="body" idx="1"/>
          </p:nvPr>
        </p:nvSpPr>
        <p:spPr/>
        <p:txBody>
          <a:bodyPr/>
          <a:lstStyle/>
          <a:p>
            <a:endParaRPr lang="en-US" i="1" smtClean="0">
              <a:latin typeface="+mj-lt"/>
            </a:endParaRPr>
          </a:p>
          <a:p>
            <a:r>
              <a:rPr lang="en-US" i="1" smtClean="0">
                <a:latin typeface="Calibri Light" panose="020F0302020204030204" pitchFamily="34" charset="0"/>
              </a:rPr>
              <a:t>“</a:t>
            </a:r>
            <a:r>
              <a:rPr lang="vi-VN" i="1" smtClean="0">
                <a:latin typeface="Calibri Light" panose="020F0302020204030204" pitchFamily="34" charset="0"/>
              </a:rPr>
              <a:t>khởi </a:t>
            </a:r>
            <a:r>
              <a:rPr lang="vi-VN" i="1">
                <a:latin typeface="Calibri Light" panose="020F0302020204030204" pitchFamily="34" charset="0"/>
              </a:rPr>
              <a:t>đầu luôn là một quá trình khó khăn, nhưng từng bước công việc </a:t>
            </a:r>
            <a:r>
              <a:rPr lang="en-US" i="1" smtClean="0">
                <a:latin typeface="Calibri Light" panose="020F0302020204030204" pitchFamily="34" charset="0"/>
              </a:rPr>
              <a:t>này sẽ </a:t>
            </a:r>
            <a:r>
              <a:rPr lang="vi-VN" i="1" smtClean="0">
                <a:latin typeface="Calibri Light" panose="020F0302020204030204" pitchFamily="34" charset="0"/>
              </a:rPr>
              <a:t>ngày </a:t>
            </a:r>
            <a:r>
              <a:rPr lang="vi-VN" i="1">
                <a:latin typeface="Calibri Light" panose="020F0302020204030204" pitchFamily="34" charset="0"/>
              </a:rPr>
              <a:t>càng trở nên dễ dàng hơn. </a:t>
            </a:r>
            <a:r>
              <a:rPr lang="en-US" i="1" smtClean="0">
                <a:latin typeface="Calibri Light" panose="020F0302020204030204" pitchFamily="34" charset="0"/>
              </a:rPr>
              <a:t>Và </a:t>
            </a:r>
            <a:r>
              <a:rPr lang="vi-VN" i="1" smtClean="0">
                <a:latin typeface="Calibri Light" panose="020F0302020204030204" pitchFamily="34" charset="0"/>
              </a:rPr>
              <a:t>từng học sinh sẽ </a:t>
            </a:r>
            <a:r>
              <a:rPr lang="vi-VN" i="1">
                <a:latin typeface="Calibri Light" panose="020F0302020204030204" pitchFamily="34" charset="0"/>
              </a:rPr>
              <a:t>dần trưởng thành thông qua các hoạt động nghiên cứu khoa học dành cho học sinh trung học, về cả kiến thức và kĩ năng</a:t>
            </a:r>
            <a:r>
              <a:rPr lang="vi-VN" i="1" smtClean="0">
                <a:latin typeface="Calibri Light" panose="020F0302020204030204" pitchFamily="34" charset="0"/>
              </a:rPr>
              <a:t>.</a:t>
            </a:r>
            <a:r>
              <a:rPr lang="en-US" i="1" smtClean="0">
                <a:latin typeface="Calibri Light" panose="020F0302020204030204" pitchFamily="34" charset="0"/>
              </a:rPr>
              <a:t>”</a:t>
            </a:r>
            <a:endParaRPr lang="en-US" i="1">
              <a:latin typeface="Calibri Light" panose="020F0302020204030204" pitchFamily="34" charset="0"/>
            </a:endParaRPr>
          </a:p>
          <a:p>
            <a:endParaRPr lang="en-US" i="1">
              <a:latin typeface="+mj-lt"/>
            </a:endParaRPr>
          </a:p>
        </p:txBody>
      </p:sp>
      <p:pic>
        <p:nvPicPr>
          <p:cNvPr id="3074" name="Picture 2" descr="Image result for wrong way icon"/>
          <p:cNvPicPr>
            <a:picLocks noChangeAspect="1" noChangeArrowheads="1"/>
          </p:cNvPicPr>
          <p:nvPr/>
        </p:nvPicPr>
        <p:blipFill rotWithShape="1">
          <a:blip r:embed="rId2">
            <a:extLst>
              <a:ext uri="{28A0092B-C50C-407E-A947-70E740481C1C}">
                <a14:useLocalDpi xmlns:a14="http://schemas.microsoft.com/office/drawing/2010/main" val="0"/>
              </a:ext>
            </a:extLst>
          </a:blip>
          <a:srcRect r="-154" b="6102"/>
          <a:stretch/>
        </p:blipFill>
        <p:spPr bwMode="auto">
          <a:xfrm>
            <a:off x="2420809" y="739347"/>
            <a:ext cx="4292857" cy="2844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8411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1155</Words>
  <Application>Microsoft Macintosh PowerPoint</Application>
  <PresentationFormat>On-screen Show (4:3)</PresentationFormat>
  <Paragraphs>130</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Lato</vt:lpstr>
      <vt:lpstr>Times New Roman</vt:lpstr>
      <vt:lpstr>Wingdings</vt:lpstr>
      <vt:lpstr>Office Theme</vt:lpstr>
      <vt:lpstr>Đánh giá Ý tưởng Dự án thi Khoa học Kỹ thuật Phổ thông Quốc gia</vt:lpstr>
      <vt:lpstr>Mục tiêu</vt:lpstr>
      <vt:lpstr>PowerPoint Presentation</vt:lpstr>
      <vt:lpstr>Tìm kiếm thông tin từ nguồn dữ liệu ở Việt Nam</vt:lpstr>
      <vt:lpstr>PowerPoint Presentation</vt:lpstr>
      <vt:lpstr>Tìm kiếm thông tin từ nguồn dữ liệu Quốc tế https://www.societyforscience.org/</vt:lpstr>
      <vt:lpstr>PowerPoint Presentation</vt:lpstr>
      <vt:lpstr>Tìm kiếm thông tin &amp; Xây dựng ý tưởng</vt:lpstr>
      <vt:lpstr>Xác định chủ đề quan tâm</vt:lpstr>
      <vt:lpstr>PowerPoint Presentation</vt:lpstr>
      <vt:lpstr>PowerPoint Presentation</vt:lpstr>
      <vt:lpstr>PowerPoint Presentation</vt:lpstr>
      <vt:lpstr>PowerPoint Presentation</vt:lpstr>
      <vt:lpstr>PowerPoint Presentation</vt:lpstr>
      <vt:lpstr>PowerPoint Presentation</vt:lpstr>
      <vt:lpstr>Tìm kiếm thông tin &amp; Xây dựng ý tưởng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Mục đích của việc tìm kiếm thông tin qua cơ sở dữ liệu các dự án</vt:lpstr>
      <vt:lpstr>PowerPoint Presentation</vt:lpstr>
      <vt:lpstr>Một số lưu ý khi chấm ý tưởng</vt:lpstr>
      <vt:lpstr>Mô tả bối cảnh/Giới thiệu vấn đề</vt:lpstr>
      <vt:lpstr>Xác định các mục tiêu</vt:lpstr>
      <vt:lpstr>Tài liệu tham khảo</vt:lpstr>
      <vt:lpstr>Đối với dự án đã có kết quả</vt:lpstr>
      <vt:lpstr>Một số lưu ý khác</vt:lpstr>
      <vt:lpstr>Các bên liên quan</vt:lpstr>
      <vt:lpstr>Cảm ơn Quý Thầy/Cô</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ĐÁNH GIÁ Ý TƯỞNG DỰ ÁN THI KHOA HỌC KỸ THUẬT PHỔ THÔNG QUỐC GIA</dc:title>
  <dc:creator>Trung Tam Bao Tri</dc:creator>
  <cp:lastModifiedBy>Tan Tran</cp:lastModifiedBy>
  <cp:revision>36</cp:revision>
  <dcterms:created xsi:type="dcterms:W3CDTF">2019-08-14T02:12:46Z</dcterms:created>
  <dcterms:modified xsi:type="dcterms:W3CDTF">2019-08-14T11:27:48Z</dcterms:modified>
</cp:coreProperties>
</file>